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Default Extension="mp4" ContentType="video/mp4"/>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395" autoAdjust="0"/>
  </p:normalViewPr>
  <p:slideViewPr>
    <p:cSldViewPr snapToGrid="0">
      <p:cViewPr varScale="1">
        <p:scale>
          <a:sx n="59" d="100"/>
          <a:sy n="59" d="100"/>
        </p:scale>
        <p:origin x="-1116" y="-7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82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dirty="0">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dirty="0">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dirty="0">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dirty="0">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pPr algn="r"/>
              <a:t>‹#›</a:t>
            </a:fld>
            <a:endParaRPr lang="fr-BE" sz="1400" b="0" strike="noStrike" spc="-1" dirty="0">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Android&amp;hl=sk"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1" strike="noStrike" dirty="0">
                <a:latin typeface="Arial"/>
              </a:rPr>
              <a:t>Ktorá správa je nepravdivá?</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Aktivita na úvod: Začnime ľahkým príkladom, na ktorý asi nikto nenaletí, ale možno vás rozosmeje. </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Zdroj: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pPr algn="r">
                <a:lnSpc>
                  <a:spcPct val="100000"/>
                </a:lnSpc>
              </a:pPr>
              <a:t>2</a:t>
            </a:fld>
            <a:endParaRPr lang="fr-BE" sz="1200" b="0" strike="noStrike" spc="-1" dirty="0">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1200" b="0" strike="noStrike" dirty="0">
                <a:latin typeface="Arial"/>
                <a:ea typeface="Calibri"/>
              </a:rPr>
              <a:t>AKO FUNGUJÚ DEZINFORMÁCIE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Vzdelávacie ciele</a:t>
            </a: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pochopiť hlavných aktérov, správanie a obsah, ktoré definujú dezinformácie,</a:t>
            </a: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pochopiť, že tí, ktorí rozširujú dezinformácie, sa často snažia úmyselne primäť čitateľov k emocionálnym reakciám,</a:t>
            </a: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pochopiť, že dezinformácie sú hrozbou pre nás všetkých; hovoriť o dôvodoch, prečo je to nebezpečné.</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latin typeface="Arial"/>
                <a:ea typeface="Calibri"/>
              </a:rPr>
              <a:t>Opisy:</a:t>
            </a:r>
            <a:r>
              <a:rPr lang="sk-SK" dirty="0"/>
              <a:t/>
            </a:r>
            <a:br>
              <a:rPr lang="sk-SK" dirty="0"/>
            </a:br>
            <a:r>
              <a:rPr lang="sk-SK" sz="2000" b="0" strike="noStrike" dirty="0">
                <a:latin typeface="Arial"/>
                <a:ea typeface="Calibri"/>
              </a:rPr>
              <a:t>– Kedy začíname niečomu veriť a kedy sme ochotní urobiť čosi viac, aby sme niečo podporili?</a:t>
            </a:r>
          </a:p>
          <a:p>
            <a:pPr>
              <a:lnSpc>
                <a:spcPct val="100000"/>
              </a:lnSpc>
              <a:tabLst>
                <a:tab pos="0" algn="l"/>
              </a:tabLst>
            </a:pPr>
            <a:r>
              <a:rPr lang="sk-SK" sz="2000" b="0" strike="noStrike" dirty="0">
                <a:latin typeface="Arial"/>
                <a:ea typeface="Calibri"/>
              </a:rPr>
              <a:t>– Dezinformovanie neprebieha rýchlo, je to proces:</a:t>
            </a:r>
          </a:p>
          <a:p>
            <a:pPr>
              <a:lnSpc>
                <a:spcPct val="100000"/>
              </a:lnSpc>
              <a:tabLst>
                <a:tab pos="0" algn="l"/>
              </a:tabLst>
            </a:pPr>
            <a:r>
              <a:rPr lang="sk-SK" sz="2000" b="0" strike="noStrike" dirty="0">
                <a:latin typeface="Arial"/>
                <a:ea typeface="Calibri"/>
              </a:rPr>
              <a:t>– V roku 1998 vyšla falošná výskumná štúdia, v ktorej sa vakcína proti osýpkam spája s autizmom</a:t>
            </a:r>
            <a:r>
              <a:rPr lang="sk-SK" sz="2000" b="0" strike="noStrike" dirty="0">
                <a:latin typeface="Wingdings"/>
                <a:ea typeface="Calibri"/>
              </a:rPr>
              <a:t></a:t>
            </a:r>
            <a:r>
              <a:rPr lang="sk-SK" sz="1200" b="0" strike="noStrike" dirty="0">
                <a:solidFill>
                  <a:srgbClr val="000000"/>
                </a:solidFill>
                <a:latin typeface="Times New Roman"/>
                <a:ea typeface="Arial"/>
              </a:rPr>
              <a:t>. Falošný výskum umocňuje strach pred očkovaním, čo vedie k nárastu výskytu osýpok.</a:t>
            </a:r>
          </a:p>
          <a:p>
            <a:pPr>
              <a:lnSpc>
                <a:spcPct val="100000"/>
              </a:lnSpc>
              <a:tabLst>
                <a:tab pos="0" algn="l"/>
              </a:tabLst>
            </a:pPr>
            <a:r>
              <a:rPr lang="sk-SK" sz="2000" b="0" strike="noStrike" dirty="0">
                <a:solidFill>
                  <a:srgbClr val="000000"/>
                </a:solidFill>
                <a:latin typeface="Times New Roman"/>
                <a:ea typeface="Arial"/>
              </a:rPr>
              <a:t>– Motivácia na podporu istej myšlienky/hnutia v snahe získať politický alebo finančný prospech.</a:t>
            </a:r>
          </a:p>
          <a:p>
            <a:pPr>
              <a:lnSpc>
                <a:spcPct val="100000"/>
              </a:lnSpc>
              <a:tabLst>
                <a:tab pos="0" algn="l"/>
              </a:tabLst>
            </a:pPr>
            <a:r>
              <a:rPr lang="sk-SK" sz="1200" b="0" strike="noStrike" dirty="0">
                <a:solidFill>
                  <a:srgbClr val="000000"/>
                </a:solidFill>
                <a:latin typeface="Times New Roman"/>
                <a:ea typeface="Arial"/>
              </a:rPr>
              <a:t>– Žiaci by sa mali zamyslieť nad tým, že reálna diskusia si vyžaduje informované rozhodnutia na základe faktov; hoci všetky názory sú prijateľné, šírenie klamstiev prijateľné nie je.</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pPr algn="r">
                <a:lnSpc>
                  <a:spcPct val="100000"/>
                </a:lnSpc>
              </a:pPr>
              <a:t>11</a:t>
            </a:fld>
            <a:endParaRPr lang="fr-BE" sz="1200" b="0" strike="noStrike" spc="-1" dirty="0">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Námety na diskusiu:</a:t>
            </a:r>
            <a:r>
              <a:rPr lang="sk-SK" dirty="0"/>
              <a:t/>
            </a:r>
            <a:br>
              <a:rPr lang="sk-SK" dirty="0"/>
            </a:br>
            <a:endParaRPr lang="sk-SK" dirty="0"/>
          </a:p>
          <a:p>
            <a:pPr marL="171360" indent="-171000">
              <a:lnSpc>
                <a:spcPct val="100000"/>
              </a:lnSpc>
              <a:buClr>
                <a:srgbClr val="000000"/>
              </a:buClr>
              <a:buFont typeface="StarSymbol"/>
              <a:buChar char="-"/>
              <a:tabLst>
                <a:tab pos="0" algn="l"/>
              </a:tabLst>
            </a:pPr>
            <a:r>
              <a:rPr lang="sk-SK" sz="2000" b="0" strike="noStrike" dirty="0">
                <a:latin typeface="Arial"/>
              </a:rPr>
              <a:t>Preháňanie rozdielov je nástrojom na oslabenie každého spoločenstva.</a:t>
            </a:r>
          </a:p>
          <a:p>
            <a:pPr marL="171360" indent="-171000">
              <a:lnSpc>
                <a:spcPct val="100000"/>
              </a:lnSpc>
              <a:buClr>
                <a:srgbClr val="000000"/>
              </a:buClr>
              <a:buFont typeface="StarSymbol"/>
              <a:buChar char="-"/>
              <a:tabLst>
                <a:tab pos="0" algn="l"/>
              </a:tabLst>
            </a:pPr>
            <a:r>
              <a:rPr lang="sk-SK" sz="2000" b="0" strike="noStrike" dirty="0">
                <a:latin typeface="Arial"/>
              </a:rPr>
              <a:t>Je ťažšie oslabiť silné spoločenstvo, ktoré je zjednotené spoločnými hodnotami a spoločnou identitou.</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pPr algn="r">
                <a:lnSpc>
                  <a:spcPct val="100000"/>
                </a:lnSpc>
              </a:pPr>
              <a:t>12</a:t>
            </a:fld>
            <a:endParaRPr lang="fr-BE" sz="1200" b="0" strike="noStrike" spc="-1" dirty="0">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k-SK" sz="2000" b="0" strike="noStrike" dirty="0">
                <a:latin typeface="Arial"/>
              </a:rPr>
              <a:t>Preto sa dezinformácie používajú na to, aby ľudí rozdeľovali a zdôrazňovali vnútorné rozdiely.</a:t>
            </a:r>
          </a:p>
          <a:p>
            <a:pPr marL="171360" indent="-171000">
              <a:lnSpc>
                <a:spcPct val="100000"/>
              </a:lnSpc>
              <a:buClr>
                <a:srgbClr val="000000"/>
              </a:buClr>
              <a:buFont typeface="StarSymbol"/>
              <a:buChar char="-"/>
            </a:pPr>
            <a:r>
              <a:rPr lang="sk-SK" sz="1200" b="0" strike="noStrike" dirty="0">
                <a:latin typeface="Arial"/>
                <a:ea typeface="Arial"/>
              </a:rPr>
              <a:t>Tvorcovia dezinformácií chcú polarizovať spoločnosť a podporovať delenie na „my a oni“.</a:t>
            </a:r>
          </a:p>
          <a:p>
            <a:pPr marL="171360" indent="-171000">
              <a:lnSpc>
                <a:spcPct val="100000"/>
              </a:lnSpc>
              <a:buClr>
                <a:srgbClr val="000000"/>
              </a:buClr>
              <a:buFont typeface="StarSymbol"/>
              <a:buChar char="-"/>
            </a:pPr>
            <a:r>
              <a:rPr lang="sk-SK" sz="2000" b="0" strike="noStrike" dirty="0">
                <a:latin typeface="Arial"/>
                <a:ea typeface="Arial"/>
              </a:rPr>
              <a:t>Keď sú bývalí priatelia rozdelení, je oveľa ľahšie bojovať proti každej menšej skupine samostatne.</a:t>
            </a:r>
          </a:p>
          <a:p>
            <a:pPr marL="171360" indent="-171000">
              <a:lnSpc>
                <a:spcPct val="100000"/>
              </a:lnSpc>
              <a:buClr>
                <a:srgbClr val="000000"/>
              </a:buClr>
              <a:buFont typeface="StarSymbol"/>
              <a:buChar char="-"/>
            </a:pPr>
            <a:r>
              <a:rPr lang="sk-SK" sz="1200" b="0" strike="noStrike" dirty="0">
                <a:latin typeface="Arial"/>
                <a:ea typeface="Arial"/>
              </a:rPr>
              <a:t>Veľká časť pokroku, ktorý civilizácia dosiahla, však spočíva v nájdení kompromisov medzi záujmami rôznych skupín.</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pPr algn="r">
                <a:lnSpc>
                  <a:spcPct val="100000"/>
                </a:lnSpc>
              </a:pPr>
              <a:t>13</a:t>
            </a:fld>
            <a:endParaRPr lang="fr-BE" sz="1200" b="0" strike="noStrike" spc="-1" dirty="0">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1200" b="0" strike="noStrike" dirty="0">
                <a:solidFill>
                  <a:srgbClr val="000000"/>
                </a:solidFill>
                <a:latin typeface="+mn-lt"/>
                <a:ea typeface="+mn-ea"/>
              </a:rPr>
              <a:t>Všetci sa môžeme stať obeťou dezinformácií. Je to nebezpečný jav, ktorý môže:</a:t>
            </a:r>
          </a:p>
          <a:p>
            <a:pPr marL="216000" indent="-216000">
              <a:lnSpc>
                <a:spcPct val="100000"/>
              </a:lnSpc>
            </a:pPr>
            <a:r>
              <a:rPr lang="sk-SK" sz="1200" b="1" strike="noStrike" dirty="0">
                <a:solidFill>
                  <a:srgbClr val="000000"/>
                </a:solidFill>
                <a:latin typeface="+mn-lt"/>
                <a:ea typeface="+mn-ea"/>
              </a:rPr>
              <a:t>– šíriť nedôveru vo verejné inštitúcie</a:t>
            </a:r>
            <a:r>
              <a:rPr lang="sk-SK" sz="1200" b="0" strike="noStrike" dirty="0">
                <a:solidFill>
                  <a:srgbClr val="000000"/>
                </a:solidFill>
                <a:latin typeface="+mn-lt"/>
                <a:ea typeface="+mn-ea"/>
              </a:rPr>
              <a:t>, čo môže viesť k politickej apatii alebo radikalizácii,</a:t>
            </a:r>
          </a:p>
          <a:p>
            <a:pPr marL="216000" indent="-216000">
              <a:lnSpc>
                <a:spcPct val="100000"/>
              </a:lnSpc>
            </a:pPr>
            <a:r>
              <a:rPr lang="sk-SK" sz="1200" b="1" strike="noStrike" dirty="0">
                <a:solidFill>
                  <a:srgbClr val="000000"/>
                </a:solidFill>
                <a:latin typeface="+mn-lt"/>
                <a:ea typeface="+mn-ea"/>
              </a:rPr>
              <a:t>– šíriť nedôveru vo vedecké a lekárske informácie</a:t>
            </a:r>
            <a:r>
              <a:rPr lang="sk-SK" sz="1200" b="0" strike="noStrike" dirty="0">
                <a:solidFill>
                  <a:srgbClr val="000000"/>
                </a:solidFill>
                <a:latin typeface="+mn-lt"/>
                <a:ea typeface="+mn-ea"/>
              </a:rPr>
              <a:t>, čo môže mať vážne </a:t>
            </a:r>
            <a:r>
              <a:rPr lang="sk-SK" sz="1200" b="0" strike="noStrike" dirty="0">
                <a:latin typeface="+mn-lt"/>
                <a:ea typeface="+mn-ea"/>
              </a:rPr>
              <a:t>dôsledky</a:t>
            </a:r>
            <a:r>
              <a:rPr lang="sk-SK" sz="1200" b="0" strike="noStrike" dirty="0">
                <a:solidFill>
                  <a:srgbClr val="FF0000"/>
                </a:solidFill>
                <a:latin typeface="+mn-lt"/>
                <a:ea typeface="+mn-ea"/>
              </a:rPr>
              <a:t> </a:t>
            </a:r>
            <a:r>
              <a:rPr lang="sk-SK" sz="1200" b="0" strike="noStrike" dirty="0">
                <a:solidFill>
                  <a:srgbClr val="000000"/>
                </a:solidFill>
                <a:latin typeface="+mn-lt"/>
                <a:ea typeface="+mn-ea"/>
              </a:rPr>
              <a:t>na zdravie.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pPr algn="r">
                <a:lnSpc>
                  <a:spcPct val="100000"/>
                </a:lnSpc>
              </a:pPr>
              <a:t>14</a:t>
            </a:fld>
            <a:endParaRPr lang="fr-BE" sz="1200" b="0" strike="noStrike" spc="-1" dirty="0">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ea typeface="+mn-ea"/>
              </a:rPr>
              <a:t>Štátom ovládané médiá ako Russia Today sú dnes medzi šíriteľmi dezinformácií „obvyklými podozrivými“ – najmä s cieľom rozsievať nedôveru a vytvárať rozkoly v rámci EÚ a západného sveta. Bežnou taktikou dezinformátorov – najmä tých, ktorí sú napojení na Kremeľ – je šíriť nedôveru v demokratické inštitúcie a snažiť sa o oslabenie Európskej únie úmyselným zaplavovaním informačného priestoru falošnými príbehmi. V týchto príkladoch sa Russia Today zameriava na liek Remdesivir, ktorý bol v EÚ </a:t>
            </a:r>
            <a:r>
              <a:rPr lang="sk-SK" sz="1200" b="0" strike="noStrike" dirty="0">
                <a:solidFill>
                  <a:srgbClr val="000000"/>
                </a:solidFill>
                <a:latin typeface="+mn-lt"/>
                <a:ea typeface="+mn-ea"/>
              </a:rPr>
              <a:t>v júli 2020 schválený na liečbu COVID-19 u dospelých a dospievajúcich nad 12 rokov so zápalom pľúc, ktorý si vyžaduje prídavný kyslík. Prokremeľské médiá šírili viacero zavádzajúcich príbehov o tom, ako EÚ vo veľkom skupuje Remdesivir, ktorý vraj už WHO vyhlásilo za neúčinnú liečbu. V daných reportážach sa tento krok označoval za veľké zlyhanie zdravotnej politiky EÚ a „najväčší škandál celej zdravotnej krízy“. V skutočnosti je podľa WHO miera istoty ich výsledkov nízka a nepreukázalo sa, že by liek Remdesivir nemal </a:t>
            </a:r>
            <a:r>
              <a:rPr lang="sk-SK" sz="1200" b="0" i="1" strike="noStrike" dirty="0">
                <a:solidFill>
                  <a:srgbClr val="000000"/>
                </a:solidFill>
                <a:latin typeface="+mn-lt"/>
                <a:ea typeface="+mn-ea"/>
              </a:rPr>
              <a:t>žiadny</a:t>
            </a:r>
            <a:r>
              <a:rPr lang="sk-SK" sz="1200" b="0" strike="noStrike" dirty="0">
                <a:solidFill>
                  <a:srgbClr val="000000"/>
                </a:solidFill>
                <a:latin typeface="+mn-lt"/>
                <a:ea typeface="+mn-ea"/>
              </a:rPr>
              <a:t> prínos. Odporúčanie je </a:t>
            </a:r>
            <a:r>
              <a:rPr lang="sk-SK" sz="1200" b="0" i="1" strike="noStrike" dirty="0">
                <a:solidFill>
                  <a:srgbClr val="000000"/>
                </a:solidFill>
                <a:latin typeface="+mn-lt"/>
                <a:ea typeface="+mn-ea"/>
              </a:rPr>
              <a:t>podmienečné</a:t>
            </a:r>
            <a:r>
              <a:rPr lang="sk-SK" sz="1200" b="0" strike="noStrike" dirty="0">
                <a:solidFill>
                  <a:srgbClr val="000000"/>
                </a:solidFill>
                <a:latin typeface="+mn-lt"/>
                <a:ea typeface="+mn-ea"/>
              </a:rPr>
              <a:t> – to sa vydáva vtedy, keď sú dôkazy o prínosoch a rizikách určitej intervencie menej isté. </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Túto metódu často využívajú zlovoľní aktéri, ktorí šíria dezinformácie v záujme politického a finančného prospechu: cieľom je zvyčajne oslabovať EÚ/západ tým, že sa ich politiky a hodnoty prezentujú ako neúspešné, čím sa oslabuje dôvera verejnosti v inštitúcie a orgány zapojené do týchto rozhodnutí. Šírením informácií, ako je uvedený príbeh, vnášajú dezinformátori do už beztak neistej situácie ešte viac zmätku, čo často vedie verejnosť k tomu, aby ignorovala usmernenia vnútroštátnych orgánov a vedeckých odborníkov. </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solidFill>
                  <a:srgbClr val="000000"/>
                </a:solidFill>
                <a:latin typeface="+mn-lt"/>
                <a:ea typeface="+mn-ea"/>
              </a:rPr>
              <a:t>Zdroj: https://www.youtube.com/watch?v=e7jiPDxxx3o&amp;ab_channel=RTFrance</a:t>
            </a:r>
          </a:p>
          <a:p>
            <a:pPr>
              <a:lnSpc>
                <a:spcPct val="100000"/>
              </a:lnSpc>
              <a:tabLst>
                <a:tab pos="0" algn="l"/>
              </a:tabLst>
            </a:pPr>
            <a:r>
              <a:rPr lang="sk-SK"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sk-SK"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pPr algn="r">
                <a:lnSpc>
                  <a:spcPct val="100000"/>
                </a:lnSpc>
              </a:pPr>
              <a:t>15</a:t>
            </a:fld>
            <a:endParaRPr lang="fr-BE" sz="1200" b="0" strike="noStrike" spc="-1" dirty="0">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0" strike="noStrike" dirty="0">
                <a:latin typeface="Arial"/>
              </a:rPr>
              <a:t>Či už je cieľom šíriteľov konkrétnej dezinformácie politický alebo finančný prospech, sociálne médiá hrajú obrovskú úlohu pri podpore alebo zastavení šírenia dezinformácií. Námety na diskusiu:</a:t>
            </a:r>
            <a:r>
              <a:rPr lang="sk-SK" dirty="0"/>
              <a:t/>
            </a:r>
            <a:br>
              <a:rPr lang="sk-SK" dirty="0"/>
            </a:br>
            <a:endParaRPr lang="sk-SK" dirty="0"/>
          </a:p>
          <a:p>
            <a:pPr marL="171360" indent="-171000">
              <a:lnSpc>
                <a:spcPct val="100000"/>
              </a:lnSpc>
              <a:buClr>
                <a:srgbClr val="000000"/>
              </a:buClr>
              <a:buFont typeface="StarSymbol"/>
              <a:buChar char="-"/>
            </a:pPr>
            <a:r>
              <a:rPr lang="sk-SK" sz="2000" b="0" strike="noStrike" dirty="0">
                <a:latin typeface="Arial"/>
              </a:rPr>
              <a:t>Sociálne médiá používa každý vrátane nás a každého, komu veríme, ako napríklad naši priatelia a rodina. Preto sa musíme mať mimoriadne na pozore, pokiaľ ide o informácie, ktoré vidíme/dostávame. Na slajde vidno príklad WhatsApp správy s úplne nepravdivou informáciou o podvodnej liečbe na koronavírus. (vľavo)</a:t>
            </a:r>
          </a:p>
          <a:p>
            <a:pPr marL="171360" indent="-171000">
              <a:lnSpc>
                <a:spcPct val="100000"/>
              </a:lnSpc>
              <a:buClr>
                <a:srgbClr val="000000"/>
              </a:buClr>
              <a:buFont typeface="StarSymbol"/>
              <a:buChar char="-"/>
            </a:pPr>
            <a:r>
              <a:rPr lang="sk-SK" sz="2000" b="0" strike="noStrike" dirty="0">
                <a:latin typeface="Arial"/>
              </a:rPr>
              <a:t>Návnada na klikanie („clickbait“ – vytváranie zisku na základe počtu kliknutí) &gt; tvorcovia sa úmyselne snažia urobiť titulky alebo fotky/videá pútavé a záhadné, aby na ne kliklo čo najviac ľudí. Pamätáte si na článok „pápež podporuje Trumpa“ zo začiatku prezentácie? Pozrite si aj ďalší príklad – EÚ chce údajne spojiť Spojené kráľovstvo s Francúzskom. (v strede hore)</a:t>
            </a:r>
          </a:p>
          <a:p>
            <a:pPr marL="171360" indent="-171000">
              <a:lnSpc>
                <a:spcPct val="100000"/>
              </a:lnSpc>
              <a:buClr>
                <a:srgbClr val="000000"/>
              </a:buClr>
              <a:buFont typeface="StarSymbol"/>
              <a:buChar char="-"/>
            </a:pPr>
            <a:r>
              <a:rPr lang="sk-SK" sz="2000" b="0" strike="noStrike" dirty="0">
                <a:latin typeface="Arial"/>
              </a:rPr>
              <a:t>Úplne vymyslené príbehy ako ten, ktorý tu bol uvedený – príspevok na Instagrame z apríla 2020, v ktorom sa tvrdí, že bola vyvinutá vakcína na koronavírus, hoci v danom čase žiadna vakcína neexistovala a ani v tomto smere neprebiehal žiaden pokročilý výskum (v strede dole).</a:t>
            </a:r>
          </a:p>
          <a:p>
            <a:pPr marL="171360" indent="-171000">
              <a:lnSpc>
                <a:spcPct val="100000"/>
              </a:lnSpc>
              <a:buClr>
                <a:srgbClr val="000000"/>
              </a:buClr>
              <a:buFont typeface="StarSymbol"/>
              <a:buChar char="-"/>
            </a:pPr>
            <a:r>
              <a:rPr lang="sk-SK" sz="2000" b="0" strike="noStrike" dirty="0">
                <a:latin typeface="Arial"/>
              </a:rPr>
              <a:t>Umelé rozširovanie &gt; zabezpečenie virálneho šírenia príbehu alebo príspevku po internete neautentickými prostriedkami: falošnými profilmi a botmi, ktoré príspevky zaplavujú komentármi a zdieľajú ich, aby zvýšili ich príťažlivosť. Profily úmyselne vytvorené tak, aby vyzerali ako „bežní“ ľudia s normálnym zamestnaním a koníčkami, ktoré sú však riadené iba umelo alebo trollími farmami. Uvedený príklad znázorňuje reakcie na rôzne príspevky na účtoch na Twitteri použitím podobných vyjadrení alebo rovnakého textu, čo naznačuje koordinované zverejňovanie správ. Zdroj: Správa Inštitútu pre strategický dialóg a Aliancie na zabezpečovanie demokracie – https://www.isdglobal.org/wp-content/uploads/2020/08/ISDG-proCCP.pdf.</a:t>
            </a:r>
          </a:p>
          <a:p>
            <a:pPr marL="171360" indent="-171000">
              <a:lnSpc>
                <a:spcPct val="100000"/>
              </a:lnSpc>
              <a:buClr>
                <a:srgbClr val="000000"/>
              </a:buClr>
              <a:buFont typeface="StarSymbol"/>
              <a:buChar char="-"/>
            </a:pPr>
            <a:r>
              <a:rPr lang="sk-SK" sz="2000" b="0" strike="noStrike" dirty="0">
                <a:latin typeface="Arial"/>
              </a:rPr>
              <a:t>Mimokontextové používanie obrazového materiálu: na ďalších slajdoch uvidíme príklad. Veľmi bežnou technikou dezinformovania je recyklácia staršieho záberu (často grafického alebo šokujúceho) v súvislosti s aktuálnou udalosťou alebo v úplne odlišnom kontexte.</a:t>
            </a:r>
          </a:p>
          <a:p>
            <a:pPr>
              <a:lnSpc>
                <a:spcPct val="100000"/>
              </a:lnSpc>
            </a:pPr>
            <a:endParaRPr lang="fr-BE" sz="2000" b="0" strike="noStrike" spc="-1" dirty="0">
              <a:latin typeface="Arial"/>
            </a:endParaRPr>
          </a:p>
          <a:p>
            <a:pPr>
              <a:lnSpc>
                <a:spcPct val="100000"/>
              </a:lnSpc>
              <a:tabLst>
                <a:tab pos="0" algn="l"/>
              </a:tabLst>
            </a:pPr>
            <a:r>
              <a:rPr lang="sk-SK" sz="2000" b="0" strike="noStrike" dirty="0">
                <a:latin typeface="Arial"/>
              </a:rPr>
              <a:t>Viac informácií: </a:t>
            </a:r>
            <a:r>
              <a:rPr lang="sk-SK"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pPr algn="r">
                <a:lnSpc>
                  <a:spcPct val="100000"/>
                </a:lnSpc>
              </a:pPr>
              <a:t>16</a:t>
            </a:fld>
            <a:endParaRPr lang="fr-BE" sz="1200" b="0" strike="noStrike" spc="-1" dirty="0">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k-SK" sz="2000" b="0" strike="noStrike" dirty="0">
                <a:latin typeface="Arial"/>
                <a:ea typeface="+mn-ea"/>
              </a:rPr>
              <a:t>TikTok (aplikácia s krátkymi videami) zažil neuveriteľne rýchly nárast používateľskej základne, s obľubou najmä u tínedžerov. Ako však jeho popularita v Európe a Spojených štátoch rástla</a:t>
            </a:r>
            <a:r>
              <a:rPr lang="sk-SK" sz="1200" b="0" strike="noStrike" dirty="0">
                <a:solidFill>
                  <a:srgbClr val="000000"/>
                </a:solidFill>
                <a:latin typeface="+mn-lt"/>
                <a:ea typeface="+mn-ea"/>
              </a:rPr>
              <a:t>, TikTok sa zároveň začal plniť rôznorodým falošným obsahom (často politickým), ako aj príspevkami proti vakcínam a nepravdivými informáciami spojenými so zmenou klímy – napríklad útoky na švédsku environmentálnu aktivistku Gretu Thunbergovú. </a:t>
            </a:r>
          </a:p>
          <a:p>
            <a:pPr marL="171360" indent="-171000">
              <a:lnSpc>
                <a:spcPct val="100000"/>
              </a:lnSpc>
              <a:buClr>
                <a:srgbClr val="000000"/>
              </a:buClr>
              <a:buFont typeface="StarSymbol"/>
              <a:buChar char="-"/>
            </a:pPr>
            <a:r>
              <a:rPr lang="sk-SK" sz="1200" b="0" strike="noStrike" dirty="0">
                <a:solidFill>
                  <a:srgbClr val="000000"/>
                </a:solidFill>
                <a:latin typeface="+mn-lt"/>
                <a:ea typeface="+mn-ea"/>
              </a:rPr>
              <a:t>Začiatkom tohto roka sa na TikToku šírilo viacero videí, ktoré hlásali nepodložené tvrdenia a už vyvrátené konšpiračné teórie o pandémii koronavírusu.</a:t>
            </a:r>
          </a:p>
          <a:p>
            <a:pPr marL="171360" indent="-171000">
              <a:lnSpc>
                <a:spcPct val="100000"/>
              </a:lnSpc>
              <a:buClr>
                <a:srgbClr val="000000"/>
              </a:buClr>
              <a:buFont typeface="StarSymbol"/>
              <a:buChar char="-"/>
            </a:pPr>
            <a:r>
              <a:rPr lang="sk-SK" sz="1200" b="0" strike="noStrike" dirty="0">
                <a:solidFill>
                  <a:srgbClr val="000000"/>
                </a:solidFill>
                <a:latin typeface="+mn-lt"/>
                <a:ea typeface="+mn-ea"/>
              </a:rPr>
              <a:t>Videá ako to, ktoré je k dispozícii tu, mali spolu tisíce pozretí a tvrdí sa v nich, že „čínska vláda zaviedla vírus na účely kontroly populácie“, alebo že vypuknutie pandémie bolo „v skutočnosti vládnym biochemickým útokom“ na odpútanie pozornosti ľudí. V ďalšom videu sa uvádza, že „ľudia sú presvedčení, že Čína sa rozhodla „nechtiac“ vypustiť vírus ako spôsob kontroly populácie.“</a:t>
            </a:r>
          </a:p>
          <a:p>
            <a:pPr marL="171360" indent="-171000">
              <a:lnSpc>
                <a:spcPct val="100000"/>
              </a:lnSpc>
              <a:buClr>
                <a:srgbClr val="000000"/>
              </a:buClr>
              <a:buFont typeface="StarSymbol"/>
              <a:buChar char="-"/>
            </a:pPr>
            <a:r>
              <a:rPr lang="sk-SK" sz="1200" b="0" strike="noStrike" dirty="0">
                <a:solidFill>
                  <a:srgbClr val="000000"/>
                </a:solidFill>
                <a:latin typeface="+mn-lt"/>
                <a:ea typeface="+mn-ea"/>
              </a:rPr>
              <a:t>TikTok už na svojej platforme zaviedol jasné usmernenia proti zavádzajúcim informáciám vrátane medicínskych dezinformácií, no každý, kto aplikáciu používa, vie, ako rýchlo sa dajú odštartovať a šíriť nové trendy, hashtagy a výzvy, takže pri prezeraní a zdieľaní takéhoto obsahu treba byť ostražití.</a:t>
            </a:r>
          </a:p>
          <a:p>
            <a:pPr>
              <a:lnSpc>
                <a:spcPct val="100000"/>
              </a:lnSpc>
            </a:pPr>
            <a:endParaRPr lang="fr-BE" sz="1200" b="0" strike="noStrike" spc="-1" dirty="0">
              <a:latin typeface="Arial"/>
            </a:endParaRPr>
          </a:p>
          <a:p>
            <a:pPr>
              <a:lnSpc>
                <a:spcPct val="100000"/>
              </a:lnSpc>
            </a:pPr>
            <a:r>
              <a:rPr lang="sk-SK" sz="1200" b="0" strike="noStrike" dirty="0">
                <a:solidFill>
                  <a:srgbClr val="000000"/>
                </a:solidFill>
                <a:latin typeface="+mn-lt"/>
                <a:ea typeface="+mn-ea"/>
              </a:rPr>
              <a:t>Zdroje: https://www.poynter.org/fact-checking/2019/misinformation-makes-its-way-to-tiktok/</a:t>
            </a:r>
          </a:p>
          <a:p>
            <a:pPr>
              <a:lnSpc>
                <a:spcPct val="100000"/>
              </a:lnSpc>
            </a:pPr>
            <a:r>
              <a:rPr lang="sk-SK"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pPr algn="r">
                <a:lnSpc>
                  <a:spcPct val="100000"/>
                </a:lnSpc>
              </a:pPr>
              <a:t>17</a:t>
            </a:fld>
            <a:endParaRPr lang="fr-BE" sz="1200" b="0" strike="noStrike" spc="-1" dirty="0">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Pozorne si pozrite toto video – vyzerá veľmi reálne, však? Asi vás však neprekvapí, že pápež pri návšteve Spojených štátov nepreviedol trik s obrusom a tento klip je celý vykonštruovaný: toto voláme „deepfake“. Tu je porovnanie s pôvodnou verziou: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latin typeface="Arial"/>
                <a:ea typeface="+mn-ea"/>
              </a:rPr>
              <a:t>Deepfake je dnešná verzia programu Photoshop: používa umelú inteligenciu na </a:t>
            </a:r>
            <a:r>
              <a:rPr lang="sk-SK" sz="1200" b="0" strike="noStrike" dirty="0">
                <a:solidFill>
                  <a:srgbClr val="000000"/>
                </a:solidFill>
                <a:latin typeface="+mn-lt"/>
                <a:ea typeface="+mn-ea"/>
              </a:rPr>
              <a:t>vytvorenie nového záznamu (fotiek, videí, zvukových nahrávok), ktorý znázorňuje udalosti, vyjadrenia alebo činy, ktoré sa v skutočnosti nikdy nestali. Výsledky môžu byť celkom presvedčivé. Deepfake sa líši od iných foriem nepravdivých informácií tým, že ho veľmi ťažko rozpoznať ako falošný. Deepfake je falošné video vytvorené pomocou digitálneho softvéru, strojového učenia a zámeny tvárí.</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solidFill>
                  <a:srgbClr val="000000"/>
                </a:solidFill>
                <a:latin typeface="+mn-lt"/>
                <a:ea typeface="+mn-ea"/>
              </a:rPr>
              <a:t>Ďalšie informácie nájdete tu: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pPr algn="r">
                <a:lnSpc>
                  <a:spcPct val="100000"/>
                </a:lnSpc>
              </a:pPr>
              <a:t>18</a:t>
            </a:fld>
            <a:endParaRPr lang="fr-BE" sz="1200" b="0" strike="noStrike" spc="-1" dirty="0">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Ďalším príkladom používania audiovizuálneho materiálu mimo kontextu na vytvorenie falošného príbehu je táto reportáž portálu Sputnik o indoktrinácii detí v „militarizovanom“ Lotyšsku organizáciou NATO: </a:t>
            </a:r>
            <a:r>
              <a:rPr lang="sk-SK"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sk-SK" sz="1200" b="0" strike="noStrike" dirty="0">
                <a:solidFill>
                  <a:srgbClr val="000000"/>
                </a:solidFill>
                <a:latin typeface="+mn-lt"/>
                <a:ea typeface="+mn-ea"/>
              </a:rPr>
              <a:t>Nechajte študentov analyzovať ich</a:t>
            </a:r>
            <a:r>
              <a:rPr lang="sk-SK" sz="1200" b="1" strike="noStrike" dirty="0">
                <a:solidFill>
                  <a:srgbClr val="000000"/>
                </a:solidFill>
                <a:latin typeface="+mn-lt"/>
                <a:ea typeface="+mn-ea"/>
              </a:rPr>
              <a:t> pocity</a:t>
            </a:r>
            <a:r>
              <a:rPr lang="sk-SK" sz="1200" b="0" strike="noStrike" dirty="0">
                <a:solidFill>
                  <a:srgbClr val="000000"/>
                </a:solidFill>
                <a:latin typeface="+mn-lt"/>
                <a:ea typeface="+mn-ea"/>
              </a:rPr>
              <a:t>. Čo cítia, keď to vidia? Ako by reagovali, keby sa to objavilo medzi ich novinkami na Instagrame/Tiktoku? Čo na nich zapôsobilo? Samotná správa, spôsob, akým je naformulovaná, fotka...?</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k-SK" sz="1200" b="0" strike="noStrike" dirty="0">
                <a:solidFill>
                  <a:srgbClr val="000000"/>
                </a:solidFill>
                <a:latin typeface="+mn-lt"/>
                <a:ea typeface="+mn-ea"/>
              </a:rPr>
              <a:t>Uveďte ďalšiu kapitolu: reakcia na dezinformácie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pPr algn="r">
                <a:lnSpc>
                  <a:spcPct val="100000"/>
                </a:lnSpc>
              </a:pPr>
              <a:t>19</a:t>
            </a:fld>
            <a:endParaRPr lang="fr-BE" sz="1200" b="0" strike="noStrike" spc="-1" dirty="0">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1200" b="0" strike="noStrike" dirty="0">
                <a:solidFill>
                  <a:srgbClr val="000000"/>
                </a:solidFill>
                <a:latin typeface="Arial"/>
              </a:rPr>
              <a:t>AKO REAGOVAŤ NA DEZINFORMÁCIE</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Vzdelávacie ciele:</a:t>
            </a:r>
            <a:r>
              <a:rPr lang="sk-SK" dirty="0"/>
              <a:t/>
            </a:r>
            <a:br>
              <a:rPr lang="sk-SK" dirty="0"/>
            </a:br>
            <a:r>
              <a:rPr lang="sk-SK"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pochopiť, že všetci hráme dôležitú úlohu pri zastavovaní šírenia dezinformácií, ktoré ohrozujú našu demokraciu (a potenciálne naše životy),</a:t>
            </a: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hovoriť o rôznych krokoch posudzovania pravdivosti obsahu vrátane toho, aby sme si každé zdieľanie vopred dobre premysleli, a o kľúčových prvkoch v procese overovania faktov,</a:t>
            </a: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naučiť sa, ako s druhými hovoriť o dezinformáciách a ich rizikách, a ako im zabrániť v ďalšom šírení škodlivých a falošných správ.</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pPr algn="r">
                <a:lnSpc>
                  <a:spcPct val="100000"/>
                </a:lnSpc>
              </a:pPr>
              <a:t>20</a:t>
            </a:fld>
            <a:endParaRPr lang="fr-BE" sz="1200" b="0" strike="noStrike" spc="-1" dirty="0">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Niekedy je ťažké odlíšiť pravdu od nepravdy.</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latin typeface="Arial"/>
              </a:rPr>
              <a:t>Riešenia: obe správy sú nepravdivé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sk-SK" sz="2000" b="0" strike="noStrike" dirty="0">
                <a:latin typeface="Arial"/>
              </a:rPr>
              <a:t>Zavádzajúci príbeh: environmentálna aktivistka so zbraňou? Fotka je z účtu iného dievčaťa, ktoré z tohto uhla vyzerá ako Greta Thunbergová (zdroj: www.snopes.com a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sk-SK" sz="2000" b="0" strike="noStrike" dirty="0">
                <a:latin typeface="Arial"/>
              </a:rPr>
              <a:t>Vymyslená správa: príbeh nie je pravdivý a spravodajský zdroj (dailypresser.com) jednoducho neexistuje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pPr algn="r">
                <a:lnSpc>
                  <a:spcPct val="100000"/>
                </a:lnSpc>
              </a:pPr>
              <a:t>3</a:t>
            </a:fld>
            <a:endParaRPr lang="fr-BE" sz="1200" b="0" strike="noStrike" spc="-1" dirty="0">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1200" b="0" strike="noStrike" dirty="0">
                <a:solidFill>
                  <a:srgbClr val="000000"/>
                </a:solidFill>
                <a:latin typeface="+mn-lt"/>
                <a:ea typeface="+mn-ea"/>
              </a:rPr>
              <a:t>Opisy:</a:t>
            </a:r>
          </a:p>
          <a:p>
            <a:pPr marL="171360" indent="-171000">
              <a:lnSpc>
                <a:spcPct val="100000"/>
              </a:lnSpc>
              <a:buClr>
                <a:srgbClr val="000000"/>
              </a:buClr>
              <a:buFont typeface="StarSymbol"/>
              <a:buChar char="-"/>
              <a:tabLst>
                <a:tab pos="0" algn="l"/>
              </a:tabLst>
            </a:pPr>
            <a:r>
              <a:rPr lang="sk-SK" sz="1200" b="0" strike="noStrike" dirty="0">
                <a:solidFill>
                  <a:srgbClr val="000000"/>
                </a:solidFill>
                <a:latin typeface="+mn-lt"/>
                <a:ea typeface="+mn-ea"/>
              </a:rPr>
              <a:t>Prvý krok je uvedomiť si, že dezinformácie existujú a ich terčom môžeš byť aj ty.</a:t>
            </a:r>
          </a:p>
          <a:p>
            <a:pPr marL="171360" indent="-171000">
              <a:lnSpc>
                <a:spcPct val="100000"/>
              </a:lnSpc>
              <a:buClr>
                <a:srgbClr val="000000"/>
              </a:buClr>
              <a:buFont typeface="StarSymbol"/>
              <a:buChar char="-"/>
              <a:tabLst>
                <a:tab pos="0" algn="l"/>
              </a:tabLst>
            </a:pPr>
            <a:r>
              <a:rPr lang="sk-SK" sz="1200" b="0" strike="noStrike" dirty="0">
                <a:solidFill>
                  <a:srgbClr val="000000"/>
                </a:solidFill>
                <a:latin typeface="+mn-lt"/>
                <a:ea typeface="+mn-ea"/>
              </a:rPr>
              <a:t>Overovanie faktov je dobrý druhý krok a môže to byť aj zábava. Je to ako hranie sa na detektíva a žiakom by sa to mohlo naozaj páčiť. Je pravda, že väčšinou to zaberie dosť času, no študentov by to nemalo odradiť, pretože určité aspekty informácie často veľa napovedia o kvalite prenášanej správy. </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mn-ea"/>
              </a:rPr>
              <a:t>Na informácie sa</a:t>
            </a:r>
            <a:r>
              <a:rPr lang="sk-SK" sz="1200" b="0" strike="noStrike" dirty="0">
                <a:solidFill>
                  <a:srgbClr val="000000"/>
                </a:solidFill>
                <a:latin typeface="+mn-lt"/>
                <a:ea typeface="Arial"/>
              </a:rPr>
              <a:t> vždy treba pozerať kriticky.</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Arial"/>
              </a:rPr>
              <a:t>Ako budovať dôveru v inštitúcie a médiá?</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Arial"/>
              </a:rPr>
              <a:t>Čo by sa stalo, keby sme v čase krízy neverili tomu, čo nám naše autority kážu?</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Arial"/>
              </a:rPr>
              <a:t>Dôležitý je </a:t>
            </a:r>
            <a:r>
              <a:rPr lang="sk-SK" sz="2000" b="1" i="1" strike="noStrike" dirty="0">
                <a:solidFill>
                  <a:srgbClr val="000000"/>
                </a:solidFill>
                <a:latin typeface="+mn-lt"/>
                <a:ea typeface="Arial"/>
              </a:rPr>
              <a:t>zdroj</a:t>
            </a:r>
            <a:r>
              <a:rPr lang="sk-SK" sz="2000" b="0" strike="noStrike" dirty="0">
                <a:solidFill>
                  <a:srgbClr val="000000"/>
                </a:solidFill>
                <a:latin typeface="+mn-lt"/>
                <a:ea typeface="Arial"/>
              </a:rPr>
              <a:t> – je dobré si zachovávať istú mieru skepticizmu, no je to mimoriadne dôležité vtedy, keď zdroj nie je spoľahlivý.</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pPr algn="r">
                <a:lnSpc>
                  <a:spcPct val="100000"/>
                </a:lnSpc>
              </a:pPr>
              <a:t>21</a:t>
            </a:fld>
            <a:endParaRPr lang="fr-BE" sz="1200" b="0" strike="noStrike" spc="-1" dirty="0">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sk-SK" sz="1200" b="0" strike="noStrike" dirty="0">
                <a:latin typeface="Arial"/>
                <a:ea typeface="Calibri"/>
              </a:rPr>
              <a:t>V rámci cvičenia sa vráťte k jednému z predchádzajúcich príkladov (napr. video detí, ktoré údajne dostávajú zbrane a vstupujú do armády v Lotyšsku, alebo falošná fotografia o vývoji vakcíny proti ochoreniu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k-SK" sz="1200" strike="noStrike" dirty="0">
                <a:latin typeface="Arial"/>
                <a:ea typeface="Calibri"/>
              </a:rPr>
              <a:t>Nechajte žiakov analyzovať </a:t>
            </a:r>
            <a:r>
              <a:rPr lang="sk-SK" sz="1200" b="1" strike="noStrike" dirty="0">
                <a:latin typeface="Arial"/>
                <a:ea typeface="Calibri"/>
              </a:rPr>
              <a:t>ich vlastné predsudky</a:t>
            </a:r>
            <a:r>
              <a:rPr lang="sk-SK" sz="1200" strike="noStrike" dirty="0">
                <a:latin typeface="Arial"/>
                <a:ea typeface="Calibri"/>
              </a:rPr>
              <a:t>.</a:t>
            </a:r>
            <a:r>
              <a:rPr lang="sk-SK" sz="1200" b="0" strike="noStrike" dirty="0">
                <a:latin typeface="Arial"/>
                <a:ea typeface="Calibri"/>
              </a:rPr>
              <a:t> Majú pocit, že táto správa potvrdzuje to, čomu už veria? Bolo by to iné, keby túto správu zdieľal priateľ, ktorého majú radi, alebo známe osobnosti, ktoré sledujú...? Diskutujte o tom, </a:t>
            </a:r>
            <a:r>
              <a:rPr lang="sk-SK" sz="1200" b="1" strike="noStrike" dirty="0">
                <a:latin typeface="Arial"/>
                <a:ea typeface="Calibri"/>
              </a:rPr>
              <a:t>ako si môžu overiť</a:t>
            </a:r>
            <a:r>
              <a:rPr lang="sk-SK" sz="1200" b="0" strike="noStrike" dirty="0">
                <a:latin typeface="Arial"/>
                <a:ea typeface="Calibri"/>
              </a:rPr>
              <a:t>, či je to pravda (kroky na kompase): overenie obsahu/kanála/autora/zdrojov/</a:t>
            </a:r>
            <a:r>
              <a:rPr lang="sk-SK" sz="1200" b="0" strike="noStrike" dirty="0">
                <a:solidFill>
                  <a:srgbClr val="000000"/>
                </a:solidFill>
                <a:latin typeface="Arial"/>
                <a:ea typeface="Calibri"/>
              </a:rPr>
              <a:t>obrázkov/vyvracači mýtov Nechajte ich porozmýšľať o tom, čo je a čo nie je dôveryhodný zdroj. PREMYSLI SI, ČO ZVEREJNÍŠ!! Na inšpiráciu prehrajte video EUvsDisinfo: </a:t>
            </a:r>
            <a:r>
              <a:rPr lang="sk-SK" sz="1200" b="0" u="sng" strike="noStrike" dirty="0">
                <a:solidFill>
                  <a:srgbClr val="000000"/>
                </a:solidFill>
                <a:uFillTx/>
                <a:latin typeface="Arial"/>
                <a:ea typeface="Calibri"/>
                <a:hlinkClick r:id="rId3"/>
              </a:rPr>
              <a:t>https://www.facebook.com/watch/?v=3192621760756370</a:t>
            </a:r>
            <a:r>
              <a:rPr lang="sk-SK" sz="1200" b="0" u="sng" strike="noStrike" dirty="0">
                <a:solidFill>
                  <a:srgbClr val="000000"/>
                </a:solidFill>
                <a:uFillTx/>
                <a:latin typeface="Arial"/>
                <a:ea typeface="Calibri"/>
              </a:rPr>
              <a:t>; </a:t>
            </a:r>
            <a:r>
              <a:rPr lang="sk-SK" sz="1200" b="0" strike="noStrike" dirty="0">
                <a:solidFill>
                  <a:srgbClr val="000000"/>
                </a:solidFill>
                <a:latin typeface="Arial"/>
                <a:ea typeface="Calibri"/>
              </a:rPr>
              <a:t> </a:t>
            </a:r>
            <a:r>
              <a:rPr lang="sk-SK"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k-SK" sz="1200" b="0" strike="noStrike" dirty="0">
                <a:solidFill>
                  <a:srgbClr val="000000"/>
                </a:solidFill>
                <a:latin typeface="Arial"/>
                <a:ea typeface="Calibri"/>
              </a:rPr>
              <a:t>Konkrétnejšie: </a:t>
            </a:r>
          </a:p>
          <a:p>
            <a:pPr algn="just">
              <a:lnSpc>
                <a:spcPct val="100000"/>
              </a:lnSpc>
              <a:tabLst>
                <a:tab pos="0" algn="l"/>
              </a:tabLst>
            </a:pPr>
            <a:r>
              <a:rPr lang="sk-SK"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sk-SK" sz="1200" b="0" strike="noStrike" dirty="0">
                <a:solidFill>
                  <a:srgbClr val="000000"/>
                </a:solidFill>
                <a:latin typeface="Arial"/>
                <a:ea typeface="Calibri"/>
              </a:rPr>
              <a:t>Prečítajte celý článok – </a:t>
            </a:r>
            <a:r>
              <a:rPr lang="sk-SK" sz="1200" b="1" strike="noStrike" dirty="0">
                <a:solidFill>
                  <a:srgbClr val="000000"/>
                </a:solidFill>
                <a:latin typeface="Arial"/>
                <a:ea typeface="Calibri"/>
              </a:rPr>
              <a:t>korešponduje obsah s titulkom?</a:t>
            </a:r>
          </a:p>
          <a:p>
            <a:pPr marL="171360" indent="-171000">
              <a:lnSpc>
                <a:spcPct val="100000"/>
              </a:lnSpc>
              <a:buClr>
                <a:srgbClr val="000000"/>
              </a:buClr>
              <a:buFont typeface="Arial"/>
              <a:buChar char="-"/>
              <a:tabLst>
                <a:tab pos="457200" algn="l"/>
              </a:tabLst>
            </a:pPr>
            <a:r>
              <a:rPr lang="sk-SK" sz="1200" b="0" strike="noStrike" dirty="0">
                <a:solidFill>
                  <a:srgbClr val="000000"/>
                </a:solidFill>
                <a:latin typeface="Arial"/>
                <a:ea typeface="Calibri"/>
              </a:rPr>
              <a:t>Ako si môžem </a:t>
            </a:r>
            <a:r>
              <a:rPr lang="sk-SK" sz="1200" b="1" strike="noStrike" dirty="0">
                <a:solidFill>
                  <a:srgbClr val="000000"/>
                </a:solidFill>
                <a:latin typeface="Arial"/>
                <a:ea typeface="Calibri"/>
              </a:rPr>
              <a:t>overiť spoľahlivosť webového sídla?</a:t>
            </a:r>
            <a:r>
              <a:rPr lang="sk-SK" sz="1200" b="0" strike="noStrike" dirty="0">
                <a:solidFill>
                  <a:srgbClr val="000000"/>
                </a:solidFill>
                <a:latin typeface="Arial"/>
                <a:ea typeface="Calibri"/>
              </a:rPr>
              <a:t> Analýza URL: vždy skontrolujte, či ide o originálne webové sídlo alebo či je URL vytvorená drobnou úpravou názvu alebo prípony s myšlienkou, že si to rozptýlený alebo náhlivý čitateľ nevšimne. Dezinformačné stránky majú názvy známych spravodajských zdrojov, len s malými rozdielmi. Napríklad: (slajd zo začiatku prezentácie) dailypresser.com alebo nevvyorktimes.com.</a:t>
            </a:r>
          </a:p>
          <a:p>
            <a:pPr marL="171360" indent="-171000">
              <a:lnSpc>
                <a:spcPct val="100000"/>
              </a:lnSpc>
              <a:buClr>
                <a:srgbClr val="000000"/>
              </a:buClr>
              <a:buFont typeface="Arial"/>
              <a:buChar char="-"/>
              <a:tabLst>
                <a:tab pos="457200" algn="l"/>
              </a:tabLst>
            </a:pPr>
            <a:r>
              <a:rPr lang="sk-SK" sz="1200" b="1" strike="noStrike" dirty="0">
                <a:solidFill>
                  <a:srgbClr val="000000"/>
                </a:solidFill>
                <a:latin typeface="Arial"/>
                <a:ea typeface="Calibri"/>
              </a:rPr>
              <a:t>Skontrolujte</a:t>
            </a:r>
            <a:r>
              <a:rPr lang="sk-SK" sz="1200" b="1" strike="noStrike" dirty="0">
                <a:solidFill>
                  <a:srgbClr val="FF0000"/>
                </a:solidFill>
                <a:latin typeface="Arial"/>
                <a:ea typeface="Calibri"/>
              </a:rPr>
              <a:t> dátum a autora</a:t>
            </a:r>
            <a:r>
              <a:rPr lang="sk-SK" sz="1200" b="0" strike="noStrike" dirty="0">
                <a:solidFill>
                  <a:srgbClr val="FF0000"/>
                </a:solidFill>
                <a:latin typeface="Arial"/>
                <a:ea typeface="Calibri"/>
              </a:rPr>
              <a:t>: verejné osobnosti majú na sociálnych médiách často (ale nie vždy) svoje účty „overené“, rovnako ako médiá a novinári. Ľudia pracujúci v odvetví informácií majú často webové sídla alebo iné verejné profily, ktoré vám môžu pomôcť nájsť ich a ich prácu.</a:t>
            </a:r>
          </a:p>
          <a:p>
            <a:pPr marL="171360" indent="-171000">
              <a:lnSpc>
                <a:spcPct val="100000"/>
              </a:lnSpc>
              <a:buClr>
                <a:srgbClr val="000000"/>
              </a:buClr>
              <a:buFont typeface="Arial"/>
              <a:buChar char="-"/>
              <a:tabLst>
                <a:tab pos="457200" algn="l"/>
              </a:tabLst>
            </a:pPr>
            <a:r>
              <a:rPr lang="sk-SK" sz="1200" b="1" strike="noStrike" dirty="0">
                <a:solidFill>
                  <a:srgbClr val="FF0000"/>
                </a:solidFill>
                <a:latin typeface="Arial"/>
                <a:ea typeface="Calibri"/>
              </a:rPr>
              <a:t>Vyhľadajte si daný príbeh na internete – </a:t>
            </a:r>
            <a:r>
              <a:rPr lang="sk-SK" sz="1200" b="0" strike="noStrike" dirty="0">
                <a:solidFill>
                  <a:srgbClr val="FF0000"/>
                </a:solidFill>
                <a:latin typeface="Arial"/>
                <a:ea typeface="Calibri"/>
              </a:rPr>
              <a:t>potvrdzujú iné zdroje to, čo sa v príbehu tvrdí? Viete, o aký druh zdrojov ide?</a:t>
            </a:r>
          </a:p>
          <a:p>
            <a:pPr marL="171360" indent="-171000">
              <a:lnSpc>
                <a:spcPct val="100000"/>
              </a:lnSpc>
              <a:buClr>
                <a:srgbClr val="000000"/>
              </a:buClr>
              <a:buFont typeface="Arial"/>
              <a:buChar char="-"/>
              <a:tabLst>
                <a:tab pos="457200" algn="l"/>
              </a:tabLst>
            </a:pPr>
            <a:r>
              <a:rPr lang="sk-SK" sz="1200" b="0" strike="noStrike" dirty="0">
                <a:solidFill>
                  <a:srgbClr val="FF0000"/>
                </a:solidFill>
                <a:latin typeface="Arial"/>
                <a:ea typeface="Calibri"/>
              </a:rPr>
              <a:t>Skontrolujte, či </a:t>
            </a:r>
            <a:r>
              <a:rPr lang="sk-SK" sz="1200" b="1" strike="noStrike" dirty="0">
                <a:solidFill>
                  <a:srgbClr val="FF0000"/>
                </a:solidFill>
                <a:latin typeface="Arial"/>
                <a:ea typeface="Calibri"/>
              </a:rPr>
              <a:t>fotky nevyzerajú zvláštne alebo upravovane</a:t>
            </a:r>
            <a:r>
              <a:rPr lang="sk-SK" sz="1200" b="0" strike="noStrike" dirty="0">
                <a:solidFill>
                  <a:srgbClr val="FF0000"/>
                </a:solidFill>
                <a:latin typeface="Arial"/>
                <a:ea typeface="Calibri"/>
              </a:rPr>
              <a:t>. Ak áno, môžete ich spätne dohľadať cez Google images: </a:t>
            </a:r>
            <a:r>
              <a:rPr lang="sk-SK" sz="2000" b="0" u="sng" strike="noStrike" dirty="0">
                <a:solidFill>
                  <a:srgbClr val="000000"/>
                </a:solidFill>
                <a:uFillTx/>
                <a:latin typeface="Arial"/>
                <a:ea typeface="Calibri"/>
                <a:hlinkClick r:id="rId5"/>
              </a:rPr>
              <a:t>https://support.google.com/websearch/answer/1325808?co=GENIE.Platform%3DAndroid&amp;hl=en</a:t>
            </a:r>
            <a:r>
              <a:rPr lang="sk-SK" sz="1200" b="0" strike="noStrike" dirty="0">
                <a:solidFill>
                  <a:srgbClr val="000000"/>
                </a:solidFill>
                <a:latin typeface="Arial"/>
                <a:ea typeface="Calibri"/>
              </a:rPr>
              <a:t>. Možno zistíte, že je to z inej udalosti alebo staršieho dáta.</a:t>
            </a:r>
          </a:p>
          <a:p>
            <a:pPr marL="171360" indent="-171000">
              <a:lnSpc>
                <a:spcPct val="100000"/>
              </a:lnSpc>
              <a:buClr>
                <a:srgbClr val="000000"/>
              </a:buClr>
              <a:buFont typeface="Arial"/>
              <a:buChar char="-"/>
              <a:tabLst>
                <a:tab pos="457200" algn="l"/>
              </a:tabLst>
            </a:pPr>
            <a:r>
              <a:rPr lang="sk-SK" sz="1200" b="1" strike="noStrike" dirty="0">
                <a:solidFill>
                  <a:srgbClr val="000000"/>
                </a:solidFill>
                <a:latin typeface="Arial"/>
                <a:ea typeface="Calibri"/>
              </a:rPr>
              <a:t>Zamyslite sa nad kontextom</a:t>
            </a:r>
            <a:r>
              <a:rPr lang="sk-SK" sz="1200" b="0" strike="noStrike" dirty="0">
                <a:solidFill>
                  <a:srgbClr val="000000"/>
                </a:solidFill>
                <a:latin typeface="Arial"/>
                <a:ea typeface="Calibri"/>
              </a:rPr>
              <a:t> danej informácie: predstavte si, že výrobca telefónov vám povie, že sa zdvojnásobil odbyt. Teraz pridajte kontext: Bol december, sviatky, v obchodoch je veľa zliav a kúpa telefónu je jednoducho o niečo výhodnejšia. Dalo sa to očakávať, nie? To isté sa často deje aj vo verejných diskusiách o politických témach.</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pPr algn="r">
                <a:lnSpc>
                  <a:spcPct val="100000"/>
                </a:lnSpc>
              </a:pPr>
              <a:t>22</a:t>
            </a:fld>
            <a:endParaRPr lang="fr-BE" sz="1200" b="0" strike="noStrike" spc="-1" dirty="0">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Rôzne platformy majú rôzne politiky riešenia dezinformácií, nesprávnych informácií a potenciálne škodlivého obsahu. Môžete im ale pomôcť tým, že budete </a:t>
            </a:r>
            <a:r>
              <a:rPr lang="sk-SK" sz="2000" b="1" strike="noStrike" dirty="0">
                <a:latin typeface="Arial"/>
              </a:rPr>
              <a:t>aktívne nahlasovať </a:t>
            </a:r>
            <a:r>
              <a:rPr lang="sk-SK" sz="2000" b="0" strike="noStrike" dirty="0">
                <a:latin typeface="Arial"/>
              </a:rPr>
              <a:t>príbehy a príspevky, ktoré sa vám zdajú podozrivé (buď kvôli obsahu, alebo máte podozrenie, že účet, z ktorého boli zverejnené, nepatrí skutočnej osobe, alebo sa zverejňovanie/komentovanie vykonáva koordinovane a neautenticky). Tieto platformy majú zvyčajne funkciu, pomocou ktorej to ľahko urobíte.</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latin typeface="Arial"/>
              </a:rPr>
              <a:t>Viac informácií: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pPr algn="r">
                <a:lnSpc>
                  <a:spcPct val="100000"/>
                </a:lnSpc>
              </a:pPr>
              <a:t>23</a:t>
            </a:fld>
            <a:endParaRPr lang="fr-BE" sz="1200" b="0" strike="noStrike" spc="-1" dirty="0">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1" strike="noStrike" dirty="0">
                <a:latin typeface="Arial"/>
              </a:rPr>
              <a:t>Prístup k nastavovaniu zrkadla rodine a priateľom je dôležitý! Často určuje, či vás budú počúvať alebo zmenia svoj názor. Tu je niekoľko nápadov, ako pristupovať k týmto zložitým rozhovorom.</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sk-SK" sz="1200" b="0" i="1" strike="noStrike" dirty="0">
                <a:solidFill>
                  <a:srgbClr val="000000"/>
                </a:solidFill>
                <a:latin typeface="+mn-lt"/>
                <a:ea typeface="+mn-ea"/>
              </a:rPr>
              <a:t>– Najväčšia chyba, ktorú môžete urobiť</a:t>
            </a:r>
            <a:r>
              <a:rPr lang="sk-SK" sz="1200" b="0" strike="noStrike" dirty="0">
                <a:solidFill>
                  <a:srgbClr val="000000"/>
                </a:solidFill>
                <a:latin typeface="+mn-lt"/>
                <a:ea typeface="+mn-ea"/>
              </a:rPr>
              <a:t>: Hoci pokušenie uraziť ľudí, ktorí veria dezinformáciám, je veľké, je to mimoriadne kontraproduktívne.  Mnohí z týchto ľudí môžu mať pochopiteľné, hoci scestné obavy, ktoré sa vzťahujú na ich konkrétnu situáciu, ale nie na obyvateľstvo ako celok. Napríklad ich dieťa mohlo reagovať na očkovaciu látku, pretože lekári nevedeli o nejakej alergii, a preto môžu mať nedôveru k vakcínam. Útok na nich by ich v takomto prípade len utvrdil v ich presvedčení.</a:t>
            </a:r>
          </a:p>
          <a:p>
            <a:pPr marL="457200">
              <a:lnSpc>
                <a:spcPct val="100000"/>
              </a:lnSpc>
              <a:tabLst>
                <a:tab pos="0" algn="l"/>
              </a:tabLst>
            </a:pPr>
            <a:r>
              <a:rPr lang="sk-SK" sz="1200" b="0" i="1" strike="noStrike" dirty="0">
                <a:solidFill>
                  <a:srgbClr val="000000"/>
                </a:solidFill>
                <a:latin typeface="+mn-lt"/>
                <a:ea typeface="+mn-ea"/>
              </a:rPr>
              <a:t>– Tých neoblomných možno osloviť súhlasom s ich obavami</a:t>
            </a:r>
            <a:r>
              <a:rPr lang="sk-SK" sz="1200" b="0" strike="noStrike" dirty="0">
                <a:solidFill>
                  <a:srgbClr val="000000"/>
                </a:solidFill>
                <a:latin typeface="+mn-lt"/>
                <a:ea typeface="+mn-ea"/>
              </a:rPr>
              <a:t>: Ľudia, ktorí veria nepravdivým informáciám (napríklad odporcovia vakcín), sú napokon tiež len ľudia – iba chcú, aby ich dieťa bolo v bezpečí. Z dôkazov však vyplýva, že vakcíny sú (ak už nič viac) bezpečnejšie, než zostať bez vakcíny. </a:t>
            </a:r>
            <a:r>
              <a:rPr lang="sk-SK" sz="1200" b="0" i="1" strike="noStrike" dirty="0">
                <a:solidFill>
                  <a:srgbClr val="000000"/>
                </a:solidFill>
                <a:latin typeface="+mn-lt"/>
                <a:ea typeface="+mn-ea"/>
              </a:rPr>
              <a:t>Ak toto vysvetlíte súcitne a empaticky, máte najväčšiu šancu, že ľudia zmenia názor</a:t>
            </a:r>
            <a:r>
              <a:rPr lang="sk-SK" sz="1200" b="0" strike="noStrike" dirty="0">
                <a:solidFill>
                  <a:srgbClr val="000000"/>
                </a:solidFill>
                <a:latin typeface="+mn-lt"/>
                <a:ea typeface="+mn-ea"/>
              </a:rPr>
              <a:t>; </a:t>
            </a:r>
            <a:r>
              <a:rPr lang="sk-SK" sz="1200" b="0" i="1" strike="noStrike" dirty="0">
                <a:solidFill>
                  <a:srgbClr val="000000"/>
                </a:solidFill>
                <a:latin typeface="+mn-lt"/>
                <a:ea typeface="+mn-ea"/>
              </a:rPr>
              <a:t>inými slovami, treba trpezlivosť a vľúdnosť. </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i="1" strike="noStrike" dirty="0">
                <a:solidFill>
                  <a:srgbClr val="000000"/>
                </a:solidFill>
                <a:latin typeface="+mn-lt"/>
                <a:ea typeface="+mn-ea"/>
              </a:rPr>
              <a:t>– Vedecký proces je plný neistôt, a toto sa dostatočne dobre nevysvetľuje.</a:t>
            </a:r>
            <a:r>
              <a:rPr lang="sk-SK" sz="1200" b="0" strike="noStrike" dirty="0">
                <a:solidFill>
                  <a:srgbClr val="000000"/>
                </a:solidFill>
                <a:latin typeface="+mn-lt"/>
                <a:ea typeface="+mn-ea"/>
              </a:rPr>
              <a:t> Ku všetkým informáciám, ktoré poskytnete, treba úprimne dodať, do akej miery existuje vedecký konsenzus alebo istota. Hoci by to pri rozhovoroch s rodinou a priateľmi nemalo byť hlavným posolstvom, treba to povedať a primerane zohľadniť mieru neistoty medzi expertmi. Ľudia musia pochopiť, že veda je proces pokusov a omylov, kde sa rozhodnutia prijímajú na základe najlepších informácií, ktoré sú v danom čase k dispozícii, ale ktoré sa môžu v nadväznosti na nové štúdie zmeniť.</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Viac si môžete prečítať tu:</a:t>
            </a:r>
          </a:p>
          <a:p>
            <a:pPr>
              <a:lnSpc>
                <a:spcPct val="100000"/>
              </a:lnSpc>
              <a:tabLst>
                <a:tab pos="0" algn="l"/>
              </a:tabLst>
            </a:pPr>
            <a:r>
              <a:rPr lang="sk-SK"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sk-SK"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pPr algn="r">
                <a:lnSpc>
                  <a:spcPct val="100000"/>
                </a:lnSpc>
              </a:pPr>
              <a:t>24</a:t>
            </a:fld>
            <a:endParaRPr lang="fr-BE" sz="1200" b="0" strike="noStrike" spc="-1" dirty="0">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k-SK" sz="2000" b="0" strike="noStrike" dirty="0">
                <a:latin typeface="Arial"/>
              </a:rPr>
              <a:t>Pochopenie dezinformácií – slajdy 4 – 24</a:t>
            </a:r>
          </a:p>
          <a:p>
            <a:pPr marL="171360" indent="-171000">
              <a:lnSpc>
                <a:spcPct val="100000"/>
              </a:lnSpc>
              <a:buClr>
                <a:srgbClr val="000000"/>
              </a:buClr>
              <a:buFont typeface="StarSymbol"/>
              <a:buChar char="-"/>
            </a:pPr>
            <a:r>
              <a:rPr lang="sk-SK" sz="2000" b="0" strike="noStrike" dirty="0">
                <a:latin typeface="Arial"/>
              </a:rPr>
              <a:t>Práca v skupine – slajd 25</a:t>
            </a:r>
          </a:p>
          <a:p>
            <a:pPr marL="171360" indent="-171000">
              <a:lnSpc>
                <a:spcPct val="100000"/>
              </a:lnSpc>
              <a:buClr>
                <a:srgbClr val="000000"/>
              </a:buClr>
              <a:buFont typeface="StarSymbol"/>
              <a:buChar char="-"/>
            </a:pPr>
            <a:r>
              <a:rPr lang="sk-SK" sz="2000" b="0" strike="noStrike" dirty="0">
                <a:latin typeface="Arial"/>
              </a:rPr>
              <a:t>Prezentácia a diskusia – slajd 25</a:t>
            </a:r>
          </a:p>
          <a:p>
            <a:pPr marL="171360" indent="-171000">
              <a:lnSpc>
                <a:spcPct val="100000"/>
              </a:lnSpc>
              <a:buClr>
                <a:srgbClr val="000000"/>
              </a:buClr>
              <a:buFont typeface="StarSymbol"/>
              <a:buChar char="-"/>
            </a:pPr>
            <a:r>
              <a:rPr lang="sk-SK" sz="2000" b="0" strike="noStrike" dirty="0">
                <a:latin typeface="Arial"/>
              </a:rPr>
              <a:t>Zhrnutie a tipy, ako zistiť viac – slajdy 26 – 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pPr algn="r">
                <a:lnSpc>
                  <a:spcPct val="100000"/>
                </a:lnSpc>
              </a:pPr>
              <a:t>4</a:t>
            </a:fld>
            <a:endParaRPr lang="fr-BE" sz="1200" b="0" strike="noStrike" spc="-1" dirty="0">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Budeme hovoriť o definíciách, technikách a poskytneme pár rád, ako ľahko odhaliť dezinformácie, chrániť sa pred nimi a pomôcť ostatným takisto zvýšiť ostražitosť.</a:t>
            </a:r>
          </a:p>
          <a:p>
            <a:pPr>
              <a:lnSpc>
                <a:spcPct val="100000"/>
              </a:lnSpc>
              <a:tabLst>
                <a:tab pos="0" algn="l"/>
              </a:tabLst>
            </a:pPr>
            <a:endParaRPr lang="fr-BE" sz="2000" b="0" strike="noStrike" spc="-1" dirty="0">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pPr algn="r">
                <a:lnSpc>
                  <a:spcPct val="100000"/>
                </a:lnSpc>
              </a:pPr>
              <a:t>5</a:t>
            </a:fld>
            <a:endParaRPr lang="fr-BE" sz="1200" b="0" strike="noStrike" spc="-1" dirty="0">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sk-SK" sz="1200" b="0" strike="noStrike" dirty="0">
                <a:latin typeface="Arial"/>
                <a:ea typeface="Calibri"/>
              </a:rPr>
              <a:t>ČO SÚ DEZINFORMÁCIE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sk-SK" sz="1200" b="0" strike="noStrike" dirty="0">
                <a:latin typeface="Arial"/>
                <a:ea typeface="Calibri"/>
              </a:rPr>
              <a:t>Vzdelávacie ciele: </a:t>
            </a:r>
          </a:p>
          <a:p>
            <a:pPr marL="171360" indent="-171000" algn="just">
              <a:lnSpc>
                <a:spcPct val="100000"/>
              </a:lnSpc>
              <a:buClr>
                <a:srgbClr val="000000"/>
              </a:buClr>
              <a:buFont typeface="Wingdings" charset="2"/>
              <a:buChar char="-"/>
            </a:pPr>
            <a:r>
              <a:rPr lang="sk-SK" sz="1200" b="0" strike="noStrike" dirty="0">
                <a:latin typeface="Arial"/>
                <a:ea typeface="Calibri"/>
              </a:rPr>
              <a:t>začnite definíciami a rozlišujte medzi uvedenými pojmami,</a:t>
            </a:r>
          </a:p>
          <a:p>
            <a:pPr marL="171360" indent="-171000" algn="just">
              <a:lnSpc>
                <a:spcPct val="100000"/>
              </a:lnSpc>
              <a:buClr>
                <a:srgbClr val="000000"/>
              </a:buClr>
              <a:buFont typeface="Wingdings" charset="2"/>
              <a:buChar char="-"/>
            </a:pPr>
            <a:r>
              <a:rPr lang="sk-SK" sz="1200" b="0" strike="noStrike" dirty="0">
                <a:solidFill>
                  <a:srgbClr val="000000"/>
                </a:solidFill>
                <a:latin typeface="Arial"/>
                <a:ea typeface="Calibri"/>
              </a:rPr>
              <a:t>posúďte riziká každej prípadovej štúdie a to, ako by sa dala použiť ako príbeh prinášajúci dezinformácie,</a:t>
            </a:r>
          </a:p>
          <a:p>
            <a:pPr marL="171360" indent="-171000" algn="just">
              <a:lnSpc>
                <a:spcPct val="100000"/>
              </a:lnSpc>
              <a:buClr>
                <a:srgbClr val="000000"/>
              </a:buClr>
              <a:buFont typeface="Wingdings" charset="2"/>
              <a:buChar char="-"/>
            </a:pPr>
            <a:r>
              <a:rPr lang="sk-SK" sz="1200" b="0" strike="noStrike" dirty="0">
                <a:solidFill>
                  <a:srgbClr val="000000"/>
                </a:solidFill>
                <a:latin typeface="Arial"/>
                <a:ea typeface="Calibri"/>
              </a:rPr>
              <a:t>zdôraznite význam hodnôt: podpora slobody a plurality médií, dodržiavanie základných práv, ako napríklad sloboda prejavu, neexistuje žiadne „ministerstvo pravdy“.</a:t>
            </a:r>
          </a:p>
          <a:p>
            <a:pPr algn="just">
              <a:lnSpc>
                <a:spcPct val="100000"/>
              </a:lnSpc>
            </a:pPr>
            <a:endParaRPr lang="fr-BE" sz="1200" b="0" strike="noStrike" spc="-1" dirty="0">
              <a:latin typeface="Arial"/>
            </a:endParaRPr>
          </a:p>
          <a:p>
            <a:pPr algn="just">
              <a:lnSpc>
                <a:spcPct val="100000"/>
              </a:lnSpc>
            </a:pPr>
            <a:r>
              <a:rPr lang="sk-SK" sz="1200" b="0" strike="noStrike" dirty="0">
                <a:solidFill>
                  <a:srgbClr val="000000"/>
                </a:solidFill>
                <a:latin typeface="Arial"/>
                <a:ea typeface="Calibri"/>
              </a:rPr>
              <a:t>Opýtajte sa žiakov, či vedia, čo sú dezinformácie. Porovnajte príklady, ktoré žiaci uviedli, s definíciou dezinformácií. Môžu byť niektoré z nich dezinformáciami?</a:t>
            </a:r>
          </a:p>
          <a:p>
            <a:pPr algn="just">
              <a:lnSpc>
                <a:spcPct val="100000"/>
              </a:lnSpc>
            </a:pPr>
            <a:r>
              <a:rPr lang="sk-SK" sz="1200" b="0" strike="noStrike" dirty="0">
                <a:solidFill>
                  <a:srgbClr val="000000"/>
                </a:solidFill>
                <a:latin typeface="Arial"/>
                <a:ea typeface="Calibri"/>
              </a:rPr>
              <a:t>Ak nie, čo teda sú? (napríklad nepríjemné správy alebo názory, marketing, chyby alebo nedorozumenia)</a:t>
            </a:r>
          </a:p>
          <a:p>
            <a:pPr algn="just">
              <a:lnSpc>
                <a:spcPct val="100000"/>
              </a:lnSpc>
            </a:pPr>
            <a:endParaRPr lang="fr-BE" sz="1200" b="0" strike="noStrike" spc="-1" dirty="0">
              <a:latin typeface="Arial"/>
            </a:endParaRPr>
          </a:p>
          <a:p>
            <a:pPr>
              <a:lnSpc>
                <a:spcPct val="100000"/>
              </a:lnSpc>
            </a:pPr>
            <a:r>
              <a:rPr lang="sk-SK" sz="1200" b="1" strike="noStrike" dirty="0">
                <a:solidFill>
                  <a:srgbClr val="000000"/>
                </a:solidFill>
                <a:latin typeface="Arial"/>
                <a:ea typeface="Calibri"/>
              </a:rPr>
              <a:t>Názor alebo fakt?</a:t>
            </a:r>
            <a:r>
              <a:rPr lang="sk-SK" sz="1200" b="0" strike="noStrike" dirty="0">
                <a:solidFill>
                  <a:srgbClr val="000000"/>
                </a:solidFill>
                <a:latin typeface="Arial"/>
                <a:ea typeface="Calibri"/>
              </a:rPr>
              <a:t> Vysvetlite rozdiel medzi názorom a faktom.</a:t>
            </a:r>
          </a:p>
          <a:p>
            <a:pPr>
              <a:lnSpc>
                <a:spcPct val="100000"/>
              </a:lnSpc>
            </a:pPr>
            <a:r>
              <a:rPr lang="sk-SK" sz="1200" b="0" strike="noStrike" dirty="0">
                <a:solidFill>
                  <a:srgbClr val="000000"/>
                </a:solidFill>
                <a:latin typeface="Arial"/>
                <a:ea typeface="Calibri"/>
              </a:rPr>
              <a:t>Čo je to fakt? Fakty sa dajú overiť a podložiť dôkazmi.</a:t>
            </a:r>
          </a:p>
          <a:p>
            <a:pPr>
              <a:lnSpc>
                <a:spcPct val="100000"/>
              </a:lnSpc>
            </a:pPr>
            <a:r>
              <a:rPr lang="sk-SK" sz="1200" b="0" strike="noStrike" dirty="0">
                <a:solidFill>
                  <a:srgbClr val="000000"/>
                </a:solidFill>
                <a:latin typeface="Arial"/>
                <a:ea typeface="Calibri"/>
              </a:rPr>
              <a:t>Čo je to názor? Názory vychádzajú z viery alebo pohľadu, nie z dôkazu, ktorý sa dá overiť. Niektorí ľudia si možno myslia opak. </a:t>
            </a:r>
          </a:p>
          <a:p>
            <a:pPr>
              <a:lnSpc>
                <a:spcPct val="100000"/>
              </a:lnSpc>
            </a:pPr>
            <a:endParaRPr lang="fr-BE" sz="1200" b="0" strike="noStrike" spc="-1" dirty="0">
              <a:latin typeface="Arial"/>
            </a:endParaRPr>
          </a:p>
          <a:p>
            <a:pPr>
              <a:lnSpc>
                <a:spcPct val="100000"/>
              </a:lnSpc>
            </a:pPr>
            <a:r>
              <a:rPr lang="sk-SK" sz="1200" b="0" i="1" strike="noStrike" dirty="0">
                <a:solidFill>
                  <a:srgbClr val="000000"/>
                </a:solidFill>
                <a:latin typeface="Arial"/>
                <a:ea typeface="Calibri"/>
              </a:rPr>
              <a:t>Návrh (voliteľnej) činnosti: </a:t>
            </a:r>
            <a:r>
              <a:rPr lang="sk-SK" sz="1200" b="0" strike="noStrike" dirty="0">
                <a:solidFill>
                  <a:srgbClr val="000000"/>
                </a:solidFill>
                <a:latin typeface="Arial"/>
                <a:ea typeface="Calibri"/>
              </a:rPr>
              <a:t>Požiadajte študentov, aby si prečítali novinový článok a zvýraznili časti, ktoré sú názormi, overili časti, ktoré sú faktami zo spoľahlivého zdroja, a časti, ktoré vyzerajú ako fakty, ale neuvádzajú sa v nich zdroje. Požiadajte žiakov, aby prezentovali svoje zistenia.</a:t>
            </a:r>
          </a:p>
          <a:p>
            <a:pPr>
              <a:lnSpc>
                <a:spcPct val="100000"/>
              </a:lnSpc>
            </a:pPr>
            <a:endParaRPr lang="fr-BE" sz="1200" b="0" strike="noStrike" spc="-1" dirty="0">
              <a:latin typeface="Arial"/>
            </a:endParaRPr>
          </a:p>
          <a:p>
            <a:pPr>
              <a:lnSpc>
                <a:spcPct val="100000"/>
              </a:lnSpc>
            </a:pPr>
            <a:r>
              <a:rPr lang="sk-SK" sz="2000" b="0" strike="noStrike" dirty="0">
                <a:solidFill>
                  <a:srgbClr val="000000"/>
                </a:solidFill>
                <a:latin typeface="Arial"/>
                <a:ea typeface="Calibri"/>
              </a:rPr>
              <a:t>Nepravdivé informácie sú všade, no je dôležité odlíšiť dezinformácie od iných druhov nepravdivých informácií, konkrétne nesprávnych informácií, a to na základe ZÁMERU:</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sk-SK" sz="2000" b="0" strike="noStrike" dirty="0">
                <a:solidFill>
                  <a:srgbClr val="000000"/>
                </a:solidFill>
                <a:latin typeface="Arial"/>
                <a:ea typeface="Calibri"/>
              </a:rPr>
              <a:t>Dezinformácie sú nepravdivé informácie, ktoré boli vytvorené a zverejnené s cieľom </a:t>
            </a:r>
            <a:r>
              <a:rPr lang="sk-SK" sz="2000" b="1" strike="noStrike" dirty="0">
                <a:solidFill>
                  <a:srgbClr val="000000"/>
                </a:solidFill>
                <a:latin typeface="Arial"/>
                <a:ea typeface="Calibri"/>
              </a:rPr>
              <a:t>úmyselne škodiť</a:t>
            </a:r>
            <a:r>
              <a:rPr lang="sk-SK" sz="2000" b="0" strike="noStrike" dirty="0">
                <a:solidFill>
                  <a:srgbClr val="000000"/>
                </a:solidFill>
                <a:latin typeface="Arial"/>
                <a:ea typeface="Calibri"/>
              </a:rPr>
              <a:t>. Príklad: tweet o migrantoch páchajúcich trestné činy v Európe vytvorený s cieľom rozdeliť spoločnosť.</a:t>
            </a:r>
          </a:p>
          <a:p>
            <a:pPr marL="171360" indent="-171000">
              <a:lnSpc>
                <a:spcPct val="100000"/>
              </a:lnSpc>
              <a:spcAft>
                <a:spcPts val="601"/>
              </a:spcAft>
              <a:buClr>
                <a:srgbClr val="000000"/>
              </a:buClr>
              <a:buFont typeface="Wingdings" charset="2"/>
              <a:buChar char="-"/>
            </a:pPr>
            <a:r>
              <a:rPr lang="sk-SK" sz="2000" b="0" strike="noStrike" dirty="0">
                <a:solidFill>
                  <a:srgbClr val="000000"/>
                </a:solidFill>
                <a:latin typeface="Arial"/>
                <a:ea typeface="Calibri"/>
              </a:rPr>
              <a:t>Nesprávne informácie sú nepravdivé informácie </a:t>
            </a:r>
            <a:r>
              <a:rPr lang="sk-SK" sz="2000" b="1" strike="noStrike" dirty="0">
                <a:solidFill>
                  <a:srgbClr val="000000"/>
                </a:solidFill>
                <a:latin typeface="Arial"/>
                <a:ea typeface="Calibri"/>
              </a:rPr>
              <a:t>šírené ľuďmi, ktorí si iba neuvedomujú, že sú nepravdivé, ale nechcú spôsobiť škodu</a:t>
            </a:r>
            <a:r>
              <a:rPr lang="sk-SK" sz="2000" b="0" strike="noStrike" dirty="0">
                <a:solidFill>
                  <a:srgbClr val="000000"/>
                </a:solidFill>
                <a:latin typeface="Arial"/>
                <a:ea typeface="Calibri"/>
              </a:rPr>
              <a:t>. Často sa len snažia pomôcť. Príklad: keď vaša teta na Facebooku zverejní článok alebo </a:t>
            </a:r>
            <a:r>
              <a:rPr lang="sk-SK" sz="2000" b="0" strike="noStrike" dirty="0" smtClean="0">
                <a:solidFill>
                  <a:srgbClr val="000000"/>
                </a:solidFill>
                <a:latin typeface="Arial"/>
                <a:ea typeface="Calibri"/>
              </a:rPr>
              <a:t>tému </a:t>
            </a:r>
            <a:r>
              <a:rPr lang="sk-SK" sz="2000" b="0" strike="noStrike" dirty="0">
                <a:solidFill>
                  <a:srgbClr val="000000"/>
                </a:solidFill>
                <a:latin typeface="Arial"/>
                <a:ea typeface="Calibri"/>
              </a:rPr>
              <a:t>o tom, že cesnak chráni pred ochorením COVID-19, pretože si myslí, že je to užitočná informácia, a neuvedomuje si, že je nepravdivá.</a:t>
            </a:r>
          </a:p>
          <a:p>
            <a:pPr marL="171360" indent="-171000">
              <a:lnSpc>
                <a:spcPct val="100000"/>
              </a:lnSpc>
              <a:buClr>
                <a:srgbClr val="000000"/>
              </a:buClr>
              <a:buFont typeface="Wingdings" charset="2"/>
              <a:buChar char="-"/>
            </a:pPr>
            <a:r>
              <a:rPr lang="sk-SK" sz="2000" b="0" strike="noStrike" dirty="0">
                <a:solidFill>
                  <a:srgbClr val="000000"/>
                </a:solidFill>
                <a:latin typeface="Arial"/>
                <a:ea typeface="Calibri"/>
              </a:rPr>
              <a:t>Operácie ovplyvňovania – koordinované úsilie ovplyvniť cieľovú skupinu pomocou rôznych nelegitímnych a klamlivých prostriedkov na podporu nepriateľských cieľov.</a:t>
            </a:r>
          </a:p>
          <a:p>
            <a:pPr marL="171360" indent="-171000">
              <a:lnSpc>
                <a:spcPct val="100000"/>
              </a:lnSpc>
              <a:buClr>
                <a:srgbClr val="000000"/>
              </a:buClr>
              <a:buFont typeface="Wingdings" charset="2"/>
              <a:buChar char="-"/>
            </a:pPr>
            <a:r>
              <a:rPr lang="sk-SK" sz="1200" b="0" strike="noStrike" dirty="0">
                <a:solidFill>
                  <a:srgbClr val="000000"/>
                </a:solidFill>
                <a:latin typeface="Arial"/>
                <a:ea typeface="Calibri"/>
              </a:rPr>
              <a:t>Zahraničné zasahovanie – </a:t>
            </a:r>
            <a:r>
              <a:rPr lang="sk-SK" sz="2000" b="0" strike="noStrike" dirty="0">
                <a:solidFill>
                  <a:srgbClr val="000000"/>
                </a:solidFill>
                <a:latin typeface="Arial"/>
                <a:ea typeface="Calibri"/>
              </a:rPr>
              <a:t>nátlaková, klamlivá a/alebo tajná činnosť predstaviteľa zahraničného štátu alebo jeho agentov, ktorej cieľom je narušiť slobodu vytvárania a vyjadrenia politickej vôle, napríklad počas volieb.</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solidFill>
                  <a:srgbClr val="000000"/>
                </a:solidFill>
                <a:latin typeface="Arial"/>
                <a:ea typeface="Calibri"/>
              </a:rPr>
              <a:t>Žiaci možno budú poznať aj pojem „fake news“ (falošné správy), ale neodporúčame ho používať. Keď politici obviňujú nezávislých novinárov zo zverejňovania „fake news“ iba preto, že novinári sú kritickí, niečo je zle. Nechceme, aby výraz „fake news“ viedol k delegitimizácii médií.</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pPr algn="r">
                <a:lnSpc>
                  <a:spcPct val="100000"/>
                </a:lnSpc>
              </a:pPr>
              <a:t>6</a:t>
            </a:fld>
            <a:endParaRPr lang="fr-BE" sz="1200" b="0" strike="noStrike" spc="-1" dirty="0">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0" strike="noStrike" dirty="0">
                <a:latin typeface="Arial"/>
              </a:rPr>
              <a:t>Začnite prehratím videa na slajde (https://www.youtube.com/watch?v=d8uRYqsu2W4)</a:t>
            </a:r>
            <a:r>
              <a:rPr lang="sk-SK" dirty="0"/>
              <a:t/>
            </a:r>
            <a:br>
              <a:rPr lang="sk-SK" dirty="0"/>
            </a:br>
            <a:r>
              <a:rPr lang="sk-SK" sz="2000" b="0" strike="noStrike" dirty="0">
                <a:latin typeface="Arial"/>
              </a:rPr>
              <a:t>Celkové trvanie: 1 minúta 40 sekúnd</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Prepis:</a:t>
            </a:r>
          </a:p>
          <a:p>
            <a:pPr marL="139680">
              <a:lnSpc>
                <a:spcPct val="100000"/>
              </a:lnSpc>
              <a:tabLst>
                <a:tab pos="0" algn="l"/>
              </a:tabLst>
            </a:pPr>
            <a:r>
              <a:rPr lang="sk-SK" sz="1200" b="0" strike="noStrike" dirty="0">
                <a:solidFill>
                  <a:srgbClr val="000000"/>
                </a:solidFill>
                <a:latin typeface="Arial"/>
              </a:rPr>
              <a:t>---------------------------</a:t>
            </a:r>
            <a:r>
              <a:rPr lang="sk-SK" dirty="0"/>
              <a:t/>
            </a:r>
            <a:br>
              <a:rPr lang="sk-SK" dirty="0"/>
            </a:br>
            <a:r>
              <a:rPr lang="sk-SK" sz="2000" b="0" strike="noStrike" dirty="0">
                <a:solidFill>
                  <a:srgbClr val="000000"/>
                </a:solidFill>
                <a:latin typeface="Arial"/>
              </a:rPr>
              <a:t>(hovorený komentár)	</a:t>
            </a:r>
          </a:p>
          <a:p>
            <a:pPr marL="139680">
              <a:lnSpc>
                <a:spcPct val="100000"/>
              </a:lnSpc>
              <a:tabLst>
                <a:tab pos="0" algn="l"/>
              </a:tabLst>
            </a:pPr>
            <a:r>
              <a:rPr lang="sk-SK" sz="2000" b="0" strike="noStrike" dirty="0">
                <a:solidFill>
                  <a:srgbClr val="000000"/>
                </a:solidFill>
                <a:latin typeface="Arial"/>
              </a:rPr>
              <a:t>Pre milióny rodín bojujúcich s autizmom to bola možná odpoveď na ich otázky. Významná lekárska štúdia, ktorá spájala očkovanie detí s touto poruchou. Teraz je však považovaná za „zavádzajúcu“ a niektorí dokonca tvrdia, že ide o prepracovaný podvod.</a:t>
            </a:r>
          </a:p>
          <a:p>
            <a:pPr marL="139680">
              <a:lnSpc>
                <a:spcPct val="100000"/>
              </a:lnSpc>
              <a:tabLst>
                <a:tab pos="0" algn="l"/>
              </a:tabLst>
            </a:pPr>
            <a:r>
              <a:rPr lang="sk-SK" sz="2000" b="0" strike="noStrike" dirty="0">
                <a:solidFill>
                  <a:srgbClr val="000000"/>
                </a:solidFill>
                <a:latin typeface="Arial"/>
              </a:rPr>
              <a:t>(Fiona Godleeová, redaktorka, British Medical Journal)	</a:t>
            </a:r>
          </a:p>
          <a:p>
            <a:pPr marL="139680">
              <a:lnSpc>
                <a:spcPct val="100000"/>
              </a:lnSpc>
              <a:tabLst>
                <a:tab pos="0" algn="l"/>
              </a:tabLst>
            </a:pPr>
            <a:r>
              <a:rPr lang="sk-SK" sz="2000" b="0" strike="noStrike" dirty="0">
                <a:solidFill>
                  <a:srgbClr val="000000"/>
                </a:solidFill>
                <a:latin typeface="Arial"/>
              </a:rPr>
              <a:t>Od začiatku sme vedeli, že táto štúdia nebola najlepšia. Dostalo sa jej obrovskej mediálnej pozornosti. Stáli proti nej všetky dôkazy, všetky epidemiologické štúdie, štúdie skúmajúce krvné populácie detí, podľa ktorých sa dôkaz o tejto súvislosti nepotvrdil.</a:t>
            </a:r>
          </a:p>
          <a:p>
            <a:pPr marL="139680">
              <a:lnSpc>
                <a:spcPct val="100000"/>
              </a:lnSpc>
              <a:tabLst>
                <a:tab pos="0" algn="l"/>
              </a:tabLst>
            </a:pPr>
            <a:r>
              <a:rPr lang="sk-SK" sz="2000" b="0" strike="noStrike" dirty="0">
                <a:solidFill>
                  <a:srgbClr val="000000"/>
                </a:solidFill>
                <a:latin typeface="Arial"/>
              </a:rPr>
              <a:t>(hovorený komentár)	</a:t>
            </a:r>
          </a:p>
          <a:p>
            <a:pPr marL="139680">
              <a:lnSpc>
                <a:spcPct val="100000"/>
              </a:lnSpc>
              <a:tabLst>
                <a:tab pos="0" algn="l"/>
              </a:tabLst>
            </a:pPr>
            <a:r>
              <a:rPr lang="sk-SK" sz="2000" b="0" strike="noStrike" dirty="0">
                <a:solidFill>
                  <a:srgbClr val="000000"/>
                </a:solidFill>
                <a:latin typeface="Arial"/>
              </a:rPr>
              <a:t>V roku 1998 Andrew Wakefield a jeho kolegovia zverejnili štúdiu, ktorá vystrašila pacientov a spôsobila percentuálny pokles imunizácie na celom svete. Podľa Wakefielda bolo 12 detí zdravých, až kým nedostali bežnú vakcínu proti osýpkam, mumpsu a rubeole.</a:t>
            </a:r>
          </a:p>
          <a:p>
            <a:pPr marL="139680">
              <a:lnSpc>
                <a:spcPct val="100000"/>
              </a:lnSpc>
              <a:tabLst>
                <a:tab pos="0" algn="l"/>
              </a:tabLst>
            </a:pPr>
            <a:r>
              <a:rPr lang="sk-SK" sz="2000" b="0" strike="noStrike" dirty="0">
                <a:solidFill>
                  <a:srgbClr val="000000"/>
                </a:solidFill>
                <a:latin typeface="Arial"/>
              </a:rPr>
              <a:t>Jeho štúdia bola však neskôr stiahnutá a novým skúmaním sa zistilo, že Wakefield a jeho kolegovia vo svojich štúdiách upravovali fakty o pacientoch. Wakefield má však stále mnoho zástancov. Jedným z nich je aj Jamie Handley, otec autistického syna.</a:t>
            </a:r>
          </a:p>
          <a:p>
            <a:pPr marL="139680">
              <a:lnSpc>
                <a:spcPct val="100000"/>
              </a:lnSpc>
              <a:tabLst>
                <a:tab pos="0" algn="l"/>
              </a:tabLst>
            </a:pPr>
            <a:r>
              <a:rPr lang="sk-SK" sz="2000" b="0" strike="noStrike" dirty="0">
                <a:solidFill>
                  <a:srgbClr val="000000"/>
                </a:solidFill>
                <a:latin typeface="Arial"/>
              </a:rPr>
              <a:t>(JB Handley, zakladateľ organizácie Generation Rescue)	</a:t>
            </a:r>
          </a:p>
          <a:p>
            <a:pPr marL="139680">
              <a:lnSpc>
                <a:spcPct val="100000"/>
              </a:lnSpc>
              <a:tabLst>
                <a:tab pos="0" algn="l"/>
              </a:tabLst>
            </a:pPr>
            <a:r>
              <a:rPr lang="sk-SK" sz="2000" b="0" strike="noStrike" dirty="0">
                <a:solidFill>
                  <a:srgbClr val="000000"/>
                </a:solidFill>
                <a:latin typeface="Arial"/>
              </a:rPr>
              <a:t>Vie sa, že vakcíny spôsobujú poškodenie mozgu, nie je to žiadna jadrová fyzika: dieťa zobrali na prehliadku, bolo zdravé, vyšlo von a malo problém. A tieto veci niektorým deťom poškodia mozog. Preto sme my všetci stále tu, skutočné vedecké skúmanie neprebehlo.</a:t>
            </a:r>
          </a:p>
          <a:p>
            <a:pPr marL="139680">
              <a:lnSpc>
                <a:spcPct val="100000"/>
              </a:lnSpc>
              <a:tabLst>
                <a:tab pos="0" algn="l"/>
              </a:tabLst>
            </a:pPr>
            <a:r>
              <a:rPr lang="sk-SK" sz="2000" b="0" strike="noStrike" dirty="0">
                <a:solidFill>
                  <a:srgbClr val="000000"/>
                </a:solidFill>
                <a:latin typeface="Arial"/>
              </a:rPr>
              <a:t>(hovorený komentár)	</a:t>
            </a:r>
          </a:p>
          <a:p>
            <a:pPr marL="139680">
              <a:lnSpc>
                <a:spcPct val="100000"/>
              </a:lnSpc>
              <a:tabLst>
                <a:tab pos="0" algn="l"/>
              </a:tabLst>
            </a:pPr>
            <a:r>
              <a:rPr lang="sk-SK" sz="2000" b="0" strike="noStrike" dirty="0">
                <a:solidFill>
                  <a:srgbClr val="000000"/>
                </a:solidFill>
                <a:latin typeface="Arial"/>
              </a:rPr>
              <a:t>V máji minulého roku bola Wakefieldovi odňatá britská lekárska licencia. Žiadne iné štúdie odvtedy nepreukázali súvislosť medzi MMR vakcínou a autizmom.</a:t>
            </a:r>
          </a:p>
          <a:p>
            <a:pPr marL="139680">
              <a:lnSpc>
                <a:spcPct val="100000"/>
              </a:lnSpc>
              <a:tabLst>
                <a:tab pos="0" algn="l"/>
              </a:tabLst>
            </a:pPr>
            <a:r>
              <a:rPr lang="sk-SK" sz="2000" b="0" strike="noStrike" dirty="0">
                <a:solidFill>
                  <a:srgbClr val="000000"/>
                </a:solidFill>
                <a:latin typeface="Arial"/>
              </a:rPr>
              <a:t>S pánom Wakefieldom sa nám so žiadosťou o vyjadrenie spojiť nepodarilo. Rosenson, the Associated Press.</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000000"/>
                </a:solidFill>
                <a:latin typeface="Arial"/>
              </a:rPr>
              <a:t>Námety na diskusiu:</a:t>
            </a:r>
          </a:p>
          <a:p>
            <a:pPr marL="311040" indent="-171000">
              <a:lnSpc>
                <a:spcPct val="100000"/>
              </a:lnSpc>
              <a:buClr>
                <a:srgbClr val="000000"/>
              </a:buClr>
              <a:buFont typeface="StarSymbol"/>
              <a:buChar char="-"/>
              <a:tabLst>
                <a:tab pos="0" algn="l"/>
              </a:tabLst>
            </a:pPr>
            <a:r>
              <a:rPr lang="sk-SK" sz="2000" b="0" strike="noStrike" dirty="0">
                <a:solidFill>
                  <a:srgbClr val="000000"/>
                </a:solidFill>
                <a:latin typeface="Arial"/>
              </a:rPr>
              <a:t>Spoločnosť vyžaduje, aby akademici dodržiavali prísne akademické normy, takže je dôležité pochopiť, prečo sú tieto normy potrebné. Len táto jedna </a:t>
            </a:r>
            <a:r>
              <a:rPr lang="sk-SK" sz="2000" b="0" strike="noStrike" dirty="0">
                <a:solidFill>
                  <a:srgbClr val="FF0000"/>
                </a:solidFill>
                <a:latin typeface="Arial"/>
              </a:rPr>
              <a:t>vedecká štúdia, ktorá bola mnohokrát vyvrátená, je jedným z najväčších dôvodov, prečo je toľko ľudí stále proti očkovaniu. Hoci bola nepravdivá, pritiahla dostatočnú pozornosť médií na to, aby poškodila verejné vnímanie očkovania vakcínami, ktoré sa opakovane preukázali ako bezpečné a účinné. </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Každý má právo na slobodu slova, no nie je to to isté ako mať právo svojvoľne šíriť klamstvá, najmä keď môžu poškodiť verejné zdravie.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FF0000"/>
                </a:solidFill>
                <a:latin typeface="Arial"/>
              </a:rPr>
              <a:t>Prečo je to zlé:</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Ľudia veľmi radi hľadajú spojitosti, aj keď súvislosti, ktoré vytvoria, protirečia vedeckým poznatkom.</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Prenos viny pomáha zastrieť potenciálne faktory ako individuálna zodpovednosť alebo dokázané príčiny vzniku autizmu. Autizmus sa napríklad zvyčajne diagnostikuje približne v tom istom čase, v akom sa deti očkujú MMR vakcínou (t. j. vakcínou proti osýpkam). Tento fakt zvyčajne ignorujú ľudia, ktorí by radšej verili tomu, že ich dieťa dostalo autizmus, než by prijali fakt, že túto diagnózu nemohli ovplyvniť.</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Keď sa takáto falošná správa značne rozšíri, hrozí, že zásadne postihne celý vakcinačný systém. Množstvo ľudí by mohlo zbytočne stratiť imunitu proti vážnym ochoreniam.</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pPr algn="r">
                <a:lnSpc>
                  <a:spcPct val="100000"/>
                </a:lnSpc>
              </a:pPr>
              <a:t>7</a:t>
            </a:fld>
            <a:endParaRPr lang="fr-BE" sz="1200" b="0" strike="noStrike" spc="-1" dirty="0">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1200" b="0" strike="noStrike" dirty="0">
                <a:latin typeface="+mn-lt"/>
                <a:ea typeface="+mn-ea"/>
              </a:rPr>
              <a:t>Od začiatku pandémie COVID-19 sa na sociálnych médiách šíri veľa mätúcich informácií a mnohé z nich spájajú technológie 5G so šírením koronavírusu. Na jednej strane má každý právo sa slobode vyjadrovať a nie je zlé byť opatrný alebo dokonca skeptický, pokiaľ ide o nové technológie a ich možný vplyv na náš život a zdravie.</a:t>
            </a:r>
          </a:p>
          <a:p>
            <a:pPr marL="216000" indent="-216000">
              <a:lnSpc>
                <a:spcPct val="100000"/>
              </a:lnSpc>
            </a:pPr>
            <a:endParaRPr lang="fr-BE" sz="1200" b="0" strike="noStrike" spc="-1" dirty="0">
              <a:latin typeface="Arial"/>
            </a:endParaRPr>
          </a:p>
          <a:p>
            <a:pPr marL="216000" indent="-216000">
              <a:lnSpc>
                <a:spcPct val="100000"/>
              </a:lnSpc>
            </a:pPr>
            <a:r>
              <a:rPr lang="sk-SK" sz="1200" b="0" strike="noStrike" dirty="0">
                <a:latin typeface="+mn-lt"/>
                <a:ea typeface="+mn-ea"/>
              </a:rPr>
              <a:t>LENŽE táto teória mala v skutočnosti škodlivé dôsledky, ako napríklad podpaľovanie telekomunikačnej infraštruktúry a fyzické útoky na pracovníkov, ktorí túto infraštruktúru inštalovali.</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latin typeface="+mn-lt"/>
                <a:ea typeface="+mn-ea"/>
              </a:rPr>
              <a:t>Prečo je to zlé:</a:t>
            </a:r>
          </a:p>
          <a:p>
            <a:pPr marL="171360" indent="-171000">
              <a:lnSpc>
                <a:spcPct val="100000"/>
              </a:lnSpc>
              <a:buClr>
                <a:srgbClr val="000000"/>
              </a:buClr>
              <a:buFont typeface="StarSymbol"/>
              <a:buChar char="-"/>
              <a:tabLst>
                <a:tab pos="0" algn="l"/>
              </a:tabLst>
            </a:pPr>
            <a:r>
              <a:rPr lang="sk-SK" sz="2000" b="0" strike="noStrike" dirty="0">
                <a:latin typeface="+mn-lt"/>
                <a:ea typeface="+mn-ea"/>
              </a:rPr>
              <a:t>ničenie reálneho majetku: podpaľači v celej Európe zapaľujú stožiare s vysielačmi,</a:t>
            </a:r>
          </a:p>
          <a:p>
            <a:pPr marL="171360" indent="-171000">
              <a:lnSpc>
                <a:spcPct val="100000"/>
              </a:lnSpc>
              <a:buClr>
                <a:srgbClr val="000000"/>
              </a:buClr>
              <a:buFont typeface="StarSymbol"/>
              <a:buChar char="-"/>
              <a:tabLst>
                <a:tab pos="0" algn="l"/>
              </a:tabLst>
            </a:pPr>
            <a:r>
              <a:rPr lang="sk-SK" sz="2000" b="0" strike="noStrike" dirty="0">
                <a:latin typeface="+mn-lt"/>
                <a:ea typeface="+mn-ea"/>
              </a:rPr>
              <a:t>zlyhávanie telekomunikačných sietí, pretože mnohé zo zničených a poškodených stožiarov slúžili na poskytovanie sietí 3G a 4G, od ktorých je verejnosť závislá,</a:t>
            </a:r>
          </a:p>
          <a:p>
            <a:pPr marL="171360" indent="-171000">
              <a:lnSpc>
                <a:spcPct val="100000"/>
              </a:lnSpc>
              <a:buClr>
                <a:srgbClr val="000000"/>
              </a:buClr>
              <a:buFont typeface="StarSymbol"/>
              <a:buChar char="-"/>
              <a:tabLst>
                <a:tab pos="0" algn="l"/>
              </a:tabLst>
            </a:pPr>
            <a:r>
              <a:rPr lang="sk-SK" sz="1200" b="0" strike="noStrike" dirty="0">
                <a:solidFill>
                  <a:srgbClr val="000000"/>
                </a:solidFill>
                <a:latin typeface="+mn-lt"/>
                <a:ea typeface="+mn-ea"/>
              </a:rPr>
              <a:t>telekomunikačných pracovníkov obťažujú ľudia na ulici za to, že kladú optické káble pre siete 5G alebo iné typy telekomunikačnej infraštruktúry.</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„Keď ľudia cítia hrozbu či stratu kontroly, alebo sa snažia vysvetliť veľkú významnú udalosť, sú náchylnejší si ju vysvetľovať pomocou konšpiračných teórií. Trochu nelogicky ľuďom dodáva väčší pocit kontroly, keď si predstavia, že veci sa nedejú náhodou, ale ich riadia tajomné skupiny a organizácie. Náhodnosť je ľuďom veľmi nepríjemná.“ John Cook, odborník na dezinformácie Centra pre komunikáciu o zmene klímy Univerzity Georga Masona</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pPr algn="r">
                <a:lnSpc>
                  <a:spcPct val="100000"/>
                </a:lnSpc>
              </a:pPr>
              <a:t>8</a:t>
            </a:fld>
            <a:endParaRPr lang="fr-BE" sz="1200" b="0" strike="noStrike" spc="-1" dirty="0">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Námety na diskusiu:</a:t>
            </a:r>
          </a:p>
          <a:p>
            <a:pPr>
              <a:lnSpc>
                <a:spcPct val="100000"/>
              </a:lnSpc>
              <a:tabLst>
                <a:tab pos="0" algn="l"/>
              </a:tabLst>
            </a:pPr>
            <a:r>
              <a:rPr lang="sk-SK" sz="2000" b="0" strike="noStrike" dirty="0">
                <a:latin typeface="Arial"/>
              </a:rPr>
              <a:t>– Nevhodné zdravotné poradenstvo môže naviesť ľudí k tomu, aby sa neliečili</a:t>
            </a:r>
            <a:r>
              <a:rPr lang="sk-SK" sz="2000" b="0" strike="noStrike" dirty="0">
                <a:solidFill>
                  <a:srgbClr val="FF0000"/>
                </a:solidFill>
                <a:latin typeface="Arial"/>
              </a:rPr>
              <a:t> alebo aby podceňovali či preceňovali isté ochorenie. Dobrým príkladom je nasledujúci obrázok v kontexte ochorenia COVID-19. Toto je originál, ktorý mohli niektorí z vás vidieť na sociálnych médiách alebo dokonca vo svojich konverzáciách na WhatsAppe: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solidFill>
                  <a:srgbClr val="FF0000"/>
                </a:solidFill>
                <a:latin typeface="Arial"/>
              </a:rPr>
              <a:t>Prečo je to zlé:</a:t>
            </a:r>
          </a:p>
          <a:p>
            <a:pPr marL="171360" indent="-171000">
              <a:lnSpc>
                <a:spcPct val="100000"/>
              </a:lnSpc>
              <a:buClr>
                <a:srgbClr val="000000"/>
              </a:buClr>
              <a:buFont typeface="StarSymbol"/>
              <a:buChar char="-"/>
              <a:tabLst>
                <a:tab pos="0" algn="l"/>
              </a:tabLst>
            </a:pPr>
            <a:r>
              <a:rPr lang="sk-SK" sz="2000" b="0" strike="noStrike" dirty="0">
                <a:solidFill>
                  <a:srgbClr val="FF0000"/>
                </a:solidFill>
                <a:latin typeface="Arial"/>
              </a:rPr>
              <a:t>V tomto prípade nie je veľmi nebezpečné ľuďom povedať, aby pili horúcu vodu, ale čo keby sa v takejto dezinformácii hovorilo o pití tekutiny, ktorá je v skutočnosti pre ľudí nebezpečná, ako napríklad bielidlo?</a:t>
            </a:r>
          </a:p>
          <a:p>
            <a:pPr marL="171360" indent="-171000">
              <a:lnSpc>
                <a:spcPct val="100000"/>
              </a:lnSpc>
              <a:buClr>
                <a:srgbClr val="000000"/>
              </a:buClr>
              <a:buFont typeface="StarSymbol"/>
              <a:buChar char="-"/>
              <a:tabLst>
                <a:tab pos="0" algn="l"/>
              </a:tabLst>
            </a:pPr>
            <a:r>
              <a:rPr lang="sk-SK" sz="2000" b="0" strike="noStrike" dirty="0">
                <a:solidFill>
                  <a:srgbClr val="FF0000"/>
                </a:solidFill>
                <a:latin typeface="Arial"/>
              </a:rPr>
              <a:t>Štúdia publikovaná v odbornom americkom časopise pre tropickú medicínu a hygienu (American Journal of Tropical Medicine and Hygiene) ukázala, že dezinformácie a nesprávne informácie o koronavíruse viedli k úmrtiu najmenej 800 a možno aj viac osôb (k augustu 2020), ako aj k hospitalizácii približne 6 000 osôb. V štúdii sa skúmali fámy, stigmy a konšpirácie súvisiace s ochorením COVID-19, ktoré kolujú po internete, a ich vplyv na verejné zdravie.</a:t>
            </a:r>
          </a:p>
          <a:p>
            <a:pPr marL="171360" indent="-171000">
              <a:lnSpc>
                <a:spcPct val="100000"/>
              </a:lnSpc>
              <a:buClr>
                <a:srgbClr val="000000"/>
              </a:buClr>
              <a:buFont typeface="StarSymbol"/>
              <a:buChar char="-"/>
              <a:tabLst>
                <a:tab pos="0" algn="l"/>
              </a:tabLst>
            </a:pPr>
            <a:r>
              <a:rPr lang="sk-SK" sz="1200" b="0" strike="noStrike" dirty="0">
                <a:solidFill>
                  <a:srgbClr val="FF0000"/>
                </a:solidFill>
                <a:latin typeface="+mn-lt"/>
                <a:ea typeface="+mn-ea"/>
              </a:rPr>
              <a:t>Tieto nepravdivé informácie sa často šíria neúmyselne, no v mnohých ďalších prípadoch sa šíria zdrojmi, ktorých účelom je získať čo najviac „kliknutí“ vďaka titulkom a príbehom dômyselne koncipovaným tak, aby pritiahli pozornosť (tzv. clickbaitová žurnalistika, napríklad „Vedci hovoria, že tento dávny liek by mohol skoncovať s rakovinou. Kliknite sem a zistite viac!“). Môžu ich šíriť aj zlomyseľní aktéri, ktorí sa snažia rozosievať chaos, zmätok a znečisťovať informačné prostredie mnohými, často rozporuplnými príbehmi.</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pPr algn="r">
                <a:lnSpc>
                  <a:spcPct val="100000"/>
                </a:lnSpc>
              </a:pPr>
              <a:t>9</a:t>
            </a:fld>
            <a:endParaRPr lang="fr-BE" sz="1200" b="0" strike="noStrike" spc="-1" dirty="0">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0" strike="noStrike" dirty="0">
                <a:latin typeface="Arial"/>
              </a:rPr>
              <a:t>Začnite prehratím videa na slajde (https://www.youtube.com/watch?v=9jnq3MRLsEU)</a:t>
            </a:r>
            <a:r>
              <a:rPr lang="sk-SK" dirty="0"/>
              <a:t/>
            </a:r>
            <a:br>
              <a:rPr lang="sk-SK" dirty="0"/>
            </a:br>
            <a:r>
              <a:rPr lang="sk-SK" sz="2000" b="0" strike="noStrike" dirty="0">
                <a:latin typeface="Arial"/>
              </a:rPr>
              <a:t>Celkové trvanie:  40” (od 2. minúty 51. sekundy do 3. minúty 31. sekundy).</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Prepis (preložený):</a:t>
            </a:r>
          </a:p>
          <a:p>
            <a:pPr marL="139680">
              <a:lnSpc>
                <a:spcPct val="100000"/>
              </a:lnSpc>
              <a:tabLst>
                <a:tab pos="0" algn="l"/>
              </a:tabLst>
            </a:pPr>
            <a:r>
              <a:rPr lang="sk-SK" sz="1200" b="0" strike="noStrike" dirty="0">
                <a:solidFill>
                  <a:srgbClr val="000000"/>
                </a:solidFill>
                <a:latin typeface="Arial"/>
              </a:rPr>
              <a:t>---------------------------</a:t>
            </a:r>
            <a:r>
              <a:rPr lang="sk-SK" dirty="0"/>
              <a:t/>
            </a:r>
            <a:br>
              <a:rPr lang="sk-SK" dirty="0"/>
            </a:br>
            <a:r>
              <a:rPr lang="sk-SK" sz="2000" b="0" strike="noStrike" dirty="0">
                <a:solidFill>
                  <a:srgbClr val="000000"/>
                </a:solidFill>
                <a:latin typeface="Arial"/>
              </a:rPr>
              <a:t>(Mária tvrdí, že má pobyt v Odese a 3. marca 2014 prišla na verejnú manifestáciu do Sevastopolu na Kryme)</a:t>
            </a:r>
            <a:r>
              <a:rPr lang="sk-SK" dirty="0"/>
              <a:t/>
            </a:r>
            <a:br>
              <a:rPr lang="sk-SK" dirty="0"/>
            </a:br>
            <a:r>
              <a:rPr lang="sk-SK" sz="2000" b="0" strike="noStrike" dirty="0">
                <a:solidFill>
                  <a:srgbClr val="000000"/>
                </a:solidFill>
                <a:latin typeface="Arial"/>
              </a:rPr>
              <a:t>(úryvok je z reportáže krymskej televíznej stanice NTS o tejto manifestácii)</a:t>
            </a:r>
            <a:r>
              <a:rPr lang="sk-SK" dirty="0"/>
              <a:t/>
            </a:r>
            <a:br>
              <a:rPr lang="sk-SK" dirty="0"/>
            </a:br>
            <a:r>
              <a:rPr lang="sk-SK" sz="2000" b="0" strike="noStrike" dirty="0">
                <a:solidFill>
                  <a:srgbClr val="000000"/>
                </a:solidFill>
                <a:latin typeface="Arial"/>
              </a:rPr>
              <a:t>//</a:t>
            </a:r>
          </a:p>
          <a:p>
            <a:pPr marL="139680">
              <a:lnSpc>
                <a:spcPct val="100000"/>
              </a:lnSpc>
              <a:tabLst>
                <a:tab pos="0" algn="l"/>
              </a:tabLst>
            </a:pPr>
            <a:r>
              <a:rPr lang="sk-SK" sz="2000" b="0" strike="noStrike" dirty="0">
                <a:solidFill>
                  <a:srgbClr val="000000"/>
                </a:solidFill>
                <a:latin typeface="Arial"/>
              </a:rPr>
              <a:t>Učitelia zo školy volajú a žiadajú o ochranu.</a:t>
            </a:r>
            <a:r>
              <a:rPr lang="sk-SK" dirty="0"/>
              <a:t/>
            </a:r>
            <a:br>
              <a:rPr lang="sk-SK" dirty="0"/>
            </a:br>
            <a:r>
              <a:rPr lang="sk-SK" sz="2000" b="0" strike="noStrike" dirty="0">
                <a:solidFill>
                  <a:srgbClr val="000000"/>
                </a:solidFill>
                <a:latin typeface="Arial"/>
              </a:rPr>
              <a:t>Moje deti chodili do ruskej školy a som v rade rodičov.</a:t>
            </a:r>
          </a:p>
          <a:p>
            <a:pPr marL="139680">
              <a:lnSpc>
                <a:spcPct val="100000"/>
              </a:lnSpc>
              <a:tabLst>
                <a:tab pos="0" algn="l"/>
              </a:tabLst>
            </a:pPr>
            <a:r>
              <a:rPr lang="sk-SK" sz="2000" b="0" strike="noStrike" dirty="0">
                <a:solidFill>
                  <a:srgbClr val="000000"/>
                </a:solidFill>
                <a:latin typeface="Arial"/>
              </a:rPr>
              <a:t>Keď prídem do školy, deti sa pýtajú: „Aj my pôjdeme teraz do väzenia za to, že sa učíme ruštinu a hovoríme po rusky?“.</a:t>
            </a:r>
          </a:p>
          <a:p>
            <a:pPr marL="139680">
              <a:lnSpc>
                <a:spcPct val="100000"/>
              </a:lnSpc>
              <a:tabLst>
                <a:tab pos="0" algn="l"/>
              </a:tabLst>
            </a:pPr>
            <a:r>
              <a:rPr lang="sk-SK" sz="2000" b="0" strike="noStrike" dirty="0">
                <a:solidFill>
                  <a:srgbClr val="000000"/>
                </a:solidFill>
                <a:latin typeface="Arial"/>
              </a:rPr>
              <a:t>Na to, aby sme vás mohli kontaktovať, sme si museli vypnúť mobily a vybrať baterky.</a:t>
            </a:r>
          </a:p>
          <a:p>
            <a:pPr marL="139680">
              <a:lnSpc>
                <a:spcPct val="100000"/>
              </a:lnSpc>
              <a:tabLst>
                <a:tab pos="0" algn="l"/>
              </a:tabLst>
            </a:pPr>
            <a:r>
              <a:rPr lang="sk-SK" sz="2000" b="0" strike="noStrike" dirty="0">
                <a:solidFill>
                  <a:srgbClr val="000000"/>
                </a:solidFill>
                <a:latin typeface="Arial"/>
              </a:rPr>
              <a:t>Začalo sa obrovské prenasledovanie, je to naozaj strašné.</a:t>
            </a:r>
          </a:p>
          <a:p>
            <a:pPr marL="139680">
              <a:lnSpc>
                <a:spcPct val="100000"/>
              </a:lnSpc>
              <a:tabLst>
                <a:tab pos="0" algn="l"/>
              </a:tabLst>
            </a:pPr>
            <a:r>
              <a:rPr lang="sk-SK"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sk-SK" sz="2000" b="0" strike="noStrike" dirty="0">
                <a:solidFill>
                  <a:srgbClr val="000000"/>
                </a:solidFill>
                <a:latin typeface="Arial"/>
              </a:rPr>
              <a:t>//</a:t>
            </a:r>
          </a:p>
          <a:p>
            <a:pPr marL="139680">
              <a:lnSpc>
                <a:spcPct val="100000"/>
              </a:lnSpc>
              <a:tabLst>
                <a:tab pos="0" algn="l"/>
              </a:tabLst>
            </a:pPr>
            <a:r>
              <a:rPr lang="sk-SK" sz="2000" b="0" strike="noStrike" dirty="0">
                <a:solidFill>
                  <a:srgbClr val="000000"/>
                </a:solidFill>
                <a:latin typeface="Arial"/>
              </a:rPr>
              <a:t>Rôzne videá s tými istými účastníkmi:</a:t>
            </a:r>
          </a:p>
          <a:p>
            <a:pPr marL="139680">
              <a:lnSpc>
                <a:spcPct val="100000"/>
              </a:lnSpc>
              <a:tabLst>
                <a:tab pos="0" algn="l"/>
              </a:tabLst>
            </a:pPr>
            <a:r>
              <a:rPr lang="sk-SK" sz="2000" b="0" strike="noStrike" dirty="0">
                <a:solidFill>
                  <a:srgbClr val="000000"/>
                </a:solidFill>
                <a:latin typeface="Arial"/>
              </a:rPr>
              <a:t>https://www.youtube.com/watch?v=Onui6ivzf4o (Charkov)</a:t>
            </a:r>
          </a:p>
          <a:p>
            <a:pPr marL="139680">
              <a:lnSpc>
                <a:spcPct val="100000"/>
              </a:lnSpc>
              <a:tabLst>
                <a:tab pos="0" algn="l"/>
              </a:tabLst>
            </a:pPr>
            <a:r>
              <a:rPr lang="sk-SK" sz="2000" b="0" strike="noStrike" dirty="0">
                <a:solidFill>
                  <a:srgbClr val="000000"/>
                </a:solidFill>
                <a:latin typeface="Arial"/>
              </a:rPr>
              <a:t>https://www.youtube.com/watch?v=9jnq3MRLsEU (Sevastopol)</a:t>
            </a:r>
          </a:p>
          <a:p>
            <a:pPr marL="139680">
              <a:lnSpc>
                <a:spcPct val="100000"/>
              </a:lnSpc>
              <a:tabLst>
                <a:tab pos="0" algn="l"/>
              </a:tabLst>
            </a:pPr>
            <a:r>
              <a:rPr lang="sk-SK" sz="2000" b="0" strike="noStrike" dirty="0">
                <a:solidFill>
                  <a:srgbClr val="000000"/>
                </a:solidFill>
                <a:latin typeface="Arial"/>
              </a:rPr>
              <a:t>https://www.youtube.com/watch?v=mYlDRUnzvsc („referendum“ na Kryme)</a:t>
            </a:r>
          </a:p>
          <a:p>
            <a:pPr marL="139680">
              <a:lnSpc>
                <a:spcPct val="100000"/>
              </a:lnSpc>
              <a:tabLst>
                <a:tab pos="0" algn="l"/>
              </a:tabLst>
            </a:pPr>
            <a:r>
              <a:rPr lang="sk-SK" sz="2000" b="0" strike="noStrike" dirty="0">
                <a:solidFill>
                  <a:srgbClr val="000000"/>
                </a:solidFill>
                <a:latin typeface="Arial"/>
              </a:rPr>
              <a:t>https://www.youtube.com/watch?v=3YM-Og-g_jY (Kyjev)</a:t>
            </a:r>
          </a:p>
          <a:p>
            <a:pPr marL="139680">
              <a:lnSpc>
                <a:spcPct val="100000"/>
              </a:lnSpc>
              <a:tabLst>
                <a:tab pos="0" algn="l"/>
              </a:tabLst>
            </a:pPr>
            <a:r>
              <a:rPr lang="sk-SK" sz="2000" b="0" strike="noStrike" dirty="0">
                <a:solidFill>
                  <a:srgbClr val="000000"/>
                </a:solidFill>
                <a:latin typeface="Arial"/>
              </a:rPr>
              <a:t>https://www.youtube.com/watch?v=x4jWXVQ-Jog (Luhansk) &gt; video nie je k dispozícii</a:t>
            </a:r>
          </a:p>
          <a:p>
            <a:pPr marL="139680">
              <a:lnSpc>
                <a:spcPct val="100000"/>
              </a:lnSpc>
              <a:tabLst>
                <a:tab pos="0" algn="l"/>
              </a:tabLst>
            </a:pPr>
            <a:r>
              <a:rPr lang="sk-SK" sz="2000" b="0" strike="noStrike" dirty="0">
                <a:solidFill>
                  <a:srgbClr val="000000"/>
                </a:solidFill>
                <a:latin typeface="Arial"/>
              </a:rPr>
              <a:t>https://www.youtube.com/watch?v=JzcBu28nqV0 (Krivoj Rog)</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000000"/>
                </a:solidFill>
                <a:latin typeface="Arial"/>
              </a:rPr>
              <a:t>Námety na diskusiu:</a:t>
            </a:r>
          </a:p>
          <a:p>
            <a:pPr marL="139680">
              <a:lnSpc>
                <a:spcPct val="100000"/>
              </a:lnSpc>
              <a:tabLst>
                <a:tab pos="0" algn="l"/>
              </a:tabLst>
            </a:pPr>
            <a:r>
              <a:rPr lang="sk-SK" sz="2000" b="0" strike="noStrike" dirty="0">
                <a:solidFill>
                  <a:srgbClr val="000000"/>
                </a:solidFill>
                <a:latin typeface="Arial"/>
              </a:rPr>
              <a:t>– Autori propagandy musia zaistiť konzistentnosť odkazu, tak sa používajú profesionálni herci na stvárnenie rôznych emocionálne dojemných postáv.</a:t>
            </a:r>
          </a:p>
          <a:p>
            <a:pPr marL="139680">
              <a:lnSpc>
                <a:spcPct val="100000"/>
              </a:lnSpc>
              <a:tabLst>
                <a:tab pos="0" algn="l"/>
              </a:tabLst>
            </a:pPr>
            <a:r>
              <a:rPr lang="sk-SK" sz="2000" b="0" strike="noStrike" dirty="0">
                <a:solidFill>
                  <a:srgbClr val="000000"/>
                </a:solidFill>
                <a:latin typeface="Arial"/>
              </a:rPr>
              <a:t>– Použitie skutočných príkladov by sa nezdalo také radikálne, takže argumenty by boli vyvážené a konečný vplyv na diváka by bol objektívny. Namiesto toho tu máme vykonštruovanú nenávisť voči hnutiu za ukrajinskú nezávislosť a jeho zástancom.</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solidFill>
                  <a:srgbClr val="000000"/>
                </a:solidFill>
                <a:latin typeface="Arial"/>
              </a:rPr>
              <a:t>Prečo je to zlé:</a:t>
            </a:r>
          </a:p>
          <a:p>
            <a:pPr>
              <a:lnSpc>
                <a:spcPct val="100000"/>
              </a:lnSpc>
              <a:tabLst>
                <a:tab pos="0" algn="l"/>
              </a:tabLst>
            </a:pPr>
            <a:r>
              <a:rPr lang="sk-SK" sz="2000" b="0" strike="noStrike" dirty="0">
                <a:solidFill>
                  <a:srgbClr val="000000"/>
                </a:solidFill>
                <a:latin typeface="Arial"/>
              </a:rPr>
              <a:t>Falošné informácie sa používajú na očierňovanie oponentov bez ohľadu na fakty.</a:t>
            </a:r>
          </a:p>
          <a:p>
            <a:pPr>
              <a:lnSpc>
                <a:spcPct val="100000"/>
              </a:lnSpc>
              <a:tabLst>
                <a:tab pos="0" algn="l"/>
              </a:tabLst>
            </a:pPr>
            <a:r>
              <a:rPr lang="sk-SK" sz="2000" b="0" strike="noStrike" dirty="0">
                <a:solidFill>
                  <a:srgbClr val="000000"/>
                </a:solidFill>
                <a:latin typeface="Arial"/>
              </a:rPr>
              <a:t>Extrémny (falošný) opis situácie je zobrazený ako skutočný a takto podnecuje k pomstychtivej reakcii.</a:t>
            </a:r>
          </a:p>
          <a:p>
            <a:pPr>
              <a:lnSpc>
                <a:spcPct val="100000"/>
              </a:lnSpc>
              <a:tabLst>
                <a:tab pos="0" algn="l"/>
              </a:tabLst>
            </a:pPr>
            <a:r>
              <a:rPr lang="sk-SK" sz="2000" b="0" strike="noStrike" dirty="0">
                <a:solidFill>
                  <a:srgbClr val="000000"/>
                </a:solidFill>
                <a:latin typeface="Arial"/>
              </a:rPr>
              <a:t>Emocionálna manipulácia využíva rôzne sociálne skupiny ako nepriamy argument na podporu „extrémnych protiopatrení“.</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pPr algn="r">
                <a:lnSpc>
                  <a:spcPct val="100000"/>
                </a:lnSpc>
              </a:pPr>
              <a:t>10</a:t>
            </a:fld>
            <a:endParaRPr lang="fr-BE" sz="1200" b="0" strike="noStrike" spc="-1" dirty="0">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emf"/><Relationship Id="rId5" Type="http://schemas.openxmlformats.org/officeDocument/2006/relationships/image" Target="../media/image38.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9.xml"/><Relationship Id="rId1" Type="http://schemas.openxmlformats.org/officeDocument/2006/relationships/video" Target="NULL" TargetMode="External"/><Relationship Id="rId5" Type="http://schemas.openxmlformats.org/officeDocument/2006/relationships/image" Target="../media/image54.png"/><Relationship Id="rId4" Type="http://schemas.microsoft.com/office/2007/relationships/media" Target="../media/media1.mp4"/></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9.png"/><Relationship Id="rId3" Type="http://schemas.openxmlformats.org/officeDocument/2006/relationships/image" Target="../media/image58.png"/><Relationship Id="rId7" Type="http://schemas.openxmlformats.org/officeDocument/2006/relationships/image" Target="../media/image66.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image" Target="../media/image64.png"/><Relationship Id="rId10" Type="http://schemas.microsoft.com/office/2007/relationships/hdphoto" Target="../media/hdphoto1.wdp"/><Relationship Id="rId4" Type="http://schemas.openxmlformats.org/officeDocument/2006/relationships/image" Target="../media/image63.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6.png"/><Relationship Id="rId7" Type="http://schemas.openxmlformats.org/officeDocument/2006/relationships/image" Target="../media/image73.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 TargetMode="External"/><Relationship Id="rId7" Type="http://schemas.openxmlformats.org/officeDocument/2006/relationships/hyperlink" Target="https://fakey.iuni.iu.edu/" TargetMode="External"/><Relationship Id="rId2" Type="http://schemas.openxmlformats.org/officeDocument/2006/relationships/image" Target="../media/image7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8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79.png"/><Relationship Id="rId4" Type="http://schemas.openxmlformats.org/officeDocument/2006/relationships/hyperlink" Target="https://www.getbadnews.com/droggame_book/junior-uk/"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7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80.png"/><Relationship Id="rId4" Type="http://schemas.openxmlformats.org/officeDocument/2006/relationships/hyperlink" Target="https://www.facebook.com/business/help/182222309230722" TargetMode="External"/><Relationship Id="rId9"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7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8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7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8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7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80.png"/><Relationship Id="rId2" Type="http://schemas.openxmlformats.org/officeDocument/2006/relationships/image" Target="../media/image7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7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7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8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7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 TargetMode="External"/><Relationship Id="rId2" Type="http://schemas.openxmlformats.org/officeDocument/2006/relationships/image" Target="../media/image78.png"/><Relationship Id="rId16" Type="http://schemas.openxmlformats.org/officeDocument/2006/relationships/image" Target="../media/image8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7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cstate="print"/>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F5D00"/>
                </a:solidFill>
                <a:latin typeface="Arial"/>
              </a:rPr>
              <a:t>dez</a:t>
            </a:r>
            <a:r>
              <a:rPr lang="sk-SK" sz="8000" b="1" strike="noStrike" dirty="0">
                <a:solidFill>
                  <a:srgbClr val="164193"/>
                </a:solidFill>
                <a:latin typeface="Arial"/>
              </a:rPr>
              <a:t>informácie</a:t>
            </a:r>
          </a:p>
        </p:txBody>
      </p:sp>
      <p:sp>
        <p:nvSpPr>
          <p:cNvPr id="283" name="CustomShape 2"/>
          <p:cNvSpPr/>
          <p:nvPr/>
        </p:nvSpPr>
        <p:spPr>
          <a:xfrm>
            <a:off x="2955240" y="342900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2800" b="0" strike="noStrike" dirty="0">
                <a:solidFill>
                  <a:srgbClr val="164193"/>
                </a:solidFill>
                <a:latin typeface="Arial"/>
              </a:rPr>
              <a:t>ODHAĽ A PORAZ</a:t>
            </a:r>
          </a:p>
        </p:txBody>
      </p:sp>
      <p:pic>
        <p:nvPicPr>
          <p:cNvPr id="284" name="Immagine 6"/>
          <p:cNvPicPr/>
          <p:nvPr/>
        </p:nvPicPr>
        <p:blipFill>
          <a:blip r:embed="rId3" cstate="print"/>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 </a:t>
            </a:r>
            <a:r>
              <a:rPr lang="sk-SK" sz="1800" b="1" strike="noStrike" dirty="0">
                <a:solidFill>
                  <a:srgbClr val="FFFFFF"/>
                </a:solidFill>
                <a:latin typeface="Arial"/>
              </a:rPr>
              <a:t>JEDNA OSOBA HRÁ RÔZNE PROTIUKRAJINSKY NALADENÉ OBČIANKY</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cstate="print"/>
          <a:stretch/>
        </p:blipFill>
        <p:spPr>
          <a:xfrm>
            <a:off x="9134280" y="2682720"/>
            <a:ext cx="2344320" cy="1546920"/>
          </a:xfrm>
          <a:prstGeom prst="rect">
            <a:avLst/>
          </a:prstGeom>
          <a:ln w="0">
            <a:noFill/>
          </a:ln>
        </p:spPr>
      </p:pic>
      <p:pic>
        <p:nvPicPr>
          <p:cNvPr id="385" name="Paveikslėlis 16"/>
          <p:cNvPicPr/>
          <p:nvPr/>
        </p:nvPicPr>
        <p:blipFill>
          <a:blip r:embed="rId7" cstate="print"/>
          <a:stretch/>
        </p:blipFill>
        <p:spPr>
          <a:xfrm>
            <a:off x="6344280" y="2682720"/>
            <a:ext cx="2340360" cy="1546920"/>
          </a:xfrm>
          <a:prstGeom prst="rect">
            <a:avLst/>
          </a:prstGeom>
          <a:ln w="0">
            <a:noFill/>
          </a:ln>
        </p:spPr>
      </p:pic>
      <p:sp>
        <p:nvSpPr>
          <p:cNvPr id="386" name="CustomShape 2"/>
          <p:cNvSpPr/>
          <p:nvPr/>
        </p:nvSpPr>
        <p:spPr>
          <a:xfrm>
            <a:off x="725400" y="1475509"/>
            <a:ext cx="237996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sk-SK" sz="1400" b="1" strike="noStrike" dirty="0">
                <a:solidFill>
                  <a:srgbClr val="FFFFFF"/>
                </a:solidFill>
                <a:latin typeface="Arial"/>
              </a:rPr>
              <a:t>Som Mária, matka žijúca na Kryme.</a:t>
            </a:r>
          </a:p>
        </p:txBody>
      </p:sp>
      <p:sp>
        <p:nvSpPr>
          <p:cNvPr id="387" name="CustomShape 3"/>
          <p:cNvSpPr/>
          <p:nvPr/>
        </p:nvSpPr>
        <p:spPr>
          <a:xfrm>
            <a:off x="3541320" y="1475509"/>
            <a:ext cx="235260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k-SK" sz="1400" b="1" strike="noStrike" dirty="0">
                <a:solidFill>
                  <a:srgbClr val="FFFFFF"/>
                </a:solidFill>
                <a:latin typeface="Arial"/>
              </a:rPr>
              <a:t>Teraz som podpredsedníčka </a:t>
            </a:r>
          </a:p>
          <a:p>
            <a:pPr algn="ctr">
              <a:lnSpc>
                <a:spcPts val="1380"/>
              </a:lnSpc>
            </a:pPr>
            <a:r>
              <a:rPr lang="sk-SK" sz="1400" b="1" strike="noStrike" dirty="0">
                <a:solidFill>
                  <a:srgbClr val="FFFFFF"/>
                </a:solidFill>
                <a:latin typeface="Arial"/>
              </a:rPr>
              <a:t>kultúrnej nadácie </a:t>
            </a:r>
          </a:p>
          <a:p>
            <a:pPr algn="ctr">
              <a:lnSpc>
                <a:spcPts val="1380"/>
              </a:lnSpc>
            </a:pPr>
            <a:r>
              <a:rPr lang="sk-SK" sz="1400" b="1" strike="noStrike" dirty="0">
                <a:solidFill>
                  <a:srgbClr val="FFFFFF"/>
                </a:solidFill>
                <a:latin typeface="Arial"/>
              </a:rPr>
              <a:t>v Luhansku</a:t>
            </a:r>
          </a:p>
        </p:txBody>
      </p:sp>
      <p:sp>
        <p:nvSpPr>
          <p:cNvPr id="388" name="CustomShape 4"/>
          <p:cNvSpPr/>
          <p:nvPr/>
        </p:nvSpPr>
        <p:spPr>
          <a:xfrm>
            <a:off x="6334560" y="1475509"/>
            <a:ext cx="235548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k-SK" sz="1400" b="1" strike="noStrike" dirty="0">
                <a:solidFill>
                  <a:srgbClr val="FFFFFF"/>
                </a:solidFill>
                <a:latin typeface="Arial"/>
              </a:rPr>
              <a:t>Teraz som rusofónna obyvateľka lotyšskej Rigy</a:t>
            </a:r>
          </a:p>
        </p:txBody>
      </p:sp>
      <p:sp>
        <p:nvSpPr>
          <p:cNvPr id="389" name="CustomShape 5"/>
          <p:cNvSpPr/>
          <p:nvPr/>
        </p:nvSpPr>
        <p:spPr>
          <a:xfrm>
            <a:off x="9131760" y="1475509"/>
            <a:ext cx="235440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k-SK" sz="1400" b="1" strike="noStrike" dirty="0">
                <a:solidFill>
                  <a:srgbClr val="FFFFFF"/>
                </a:solidFill>
                <a:latin typeface="Arial"/>
              </a:rPr>
              <a:t>Teraz žijem </a:t>
            </a:r>
          </a:p>
          <a:p>
            <a:pPr algn="ctr">
              <a:lnSpc>
                <a:spcPts val="1380"/>
              </a:lnSpc>
            </a:pPr>
            <a:r>
              <a:rPr lang="sk-SK" sz="1400" b="1" strike="noStrike" dirty="0">
                <a:solidFill>
                  <a:srgbClr val="FFFFFF"/>
                </a:solidFill>
                <a:latin typeface="Arial"/>
              </a:rPr>
              <a:t>v Charkove na Ukrajine</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
        <p:nvSpPr>
          <p:cNvPr id="391" name="CustomShape 7"/>
          <p:cNvSpPr/>
          <p:nvPr/>
        </p:nvSpPr>
        <p:spPr>
          <a:xfrm>
            <a:off x="1373939" y="4816800"/>
            <a:ext cx="9245569"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sk-SK" sz="2000" b="1" strike="noStrike" dirty="0">
                <a:solidFill>
                  <a:srgbClr val="FFFFFF"/>
                </a:solidFill>
                <a:latin typeface="Arial"/>
              </a:rPr>
              <a:t>SKUTOČNÁ OSOBA POUŽITÁ AKO HEREČKA VO FALOŠNOM PRÍBEHU</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sk-SK" sz="4800" b="1" strike="noStrike" dirty="0">
                <a:solidFill>
                  <a:srgbClr val="FFFFFF"/>
                </a:solidFill>
                <a:latin typeface="Arial"/>
              </a:rPr>
              <a:t>PODPOR</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sk-SK" sz="4800" b="1" strike="noStrike" dirty="0">
                <a:solidFill>
                  <a:srgbClr val="FFFFFF"/>
                </a:solidFill>
                <a:latin typeface="Arial"/>
              </a:rPr>
              <a:t>UVER</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679240" y="4252544"/>
            <a:ext cx="2897247"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sk-SK" sz="4800" b="1" strike="noStrike" dirty="0">
                <a:solidFill>
                  <a:srgbClr val="FFFFFF"/>
                </a:solidFill>
                <a:latin typeface="Arial"/>
              </a:rPr>
              <a:t>KONAJ</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957789" y="2651400"/>
            <a:ext cx="2219040" cy="228636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700" b="1" strike="noStrike" dirty="0">
                  <a:solidFill>
                    <a:srgbClr val="FF5D00"/>
                  </a:solidFill>
                  <a:latin typeface="Arial"/>
                </a:rPr>
                <a:t>JEDNOTA</a:t>
              </a:r>
            </a:p>
            <a:p>
              <a:pPr algn="ctr">
                <a:lnSpc>
                  <a:spcPts val="1760"/>
                </a:lnSpc>
              </a:pPr>
              <a:r>
                <a:rPr lang="sk-SK" sz="1700" b="1" strike="noStrike" dirty="0">
                  <a:solidFill>
                    <a:srgbClr val="FF5D00"/>
                  </a:solidFill>
                  <a:latin typeface="Arial"/>
                </a:rPr>
                <a:t>V ROZMANITOSTI</a:t>
              </a:r>
            </a:p>
          </p:txBody>
        </p:sp>
        <p:pic>
          <p:nvPicPr>
            <p:cNvPr id="442" name="Graphic 58"/>
            <p:cNvPicPr/>
            <p:nvPr/>
          </p:nvPicPr>
          <p:blipFill>
            <a:blip r:embed="rId10" cstate="print"/>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1400" b="1" strike="noStrike" dirty="0">
                  <a:solidFill>
                    <a:srgbClr val="FFFFFF"/>
                  </a:solidFill>
                  <a:latin typeface="Arial"/>
                </a:rPr>
                <a:t>EURÓPSKE HODNOTY</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4947464" y="2730960"/>
            <a:ext cx="2195280" cy="21463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700" b="1" strike="noStrike" dirty="0">
                  <a:solidFill>
                    <a:srgbClr val="FF5D00"/>
                  </a:solidFill>
                  <a:latin typeface="Arial"/>
                </a:rPr>
                <a:t>JEDNOTA</a:t>
              </a:r>
            </a:p>
            <a:p>
              <a:pPr algn="ctr">
                <a:lnSpc>
                  <a:spcPts val="1760"/>
                </a:lnSpc>
              </a:pPr>
              <a:r>
                <a:rPr lang="sk-SK" sz="1700" b="1" strike="noStrike" dirty="0">
                  <a:solidFill>
                    <a:srgbClr val="FF5D00"/>
                  </a:solidFill>
                  <a:latin typeface="Arial"/>
                </a:rPr>
                <a:t>V ROZMANITOSTI</a:t>
              </a:r>
            </a:p>
          </p:txBody>
        </p:sp>
        <p:pic>
          <p:nvPicPr>
            <p:cNvPr id="489" name="Graphic 58"/>
            <p:cNvPicPr/>
            <p:nvPr/>
          </p:nvPicPr>
          <p:blipFill>
            <a:blip r:embed="rId10" cstate="print"/>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1400" b="1" strike="noStrike" dirty="0">
                  <a:solidFill>
                    <a:srgbClr val="FFFFFF"/>
                  </a:solidFill>
                  <a:latin typeface="Arial"/>
                </a:rPr>
                <a:t>EURÓPSKE HODNOTY</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059401" y="1869070"/>
            <a:ext cx="2194754" cy="9371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k-SK" sz="2000" b="1" strike="noStrike" dirty="0">
                <a:solidFill>
                  <a:srgbClr val="FFFFFF"/>
                </a:solidFill>
                <a:latin typeface="Arial"/>
              </a:rPr>
              <a:t>Nedôvera a</a:t>
            </a:r>
          </a:p>
          <a:p>
            <a:pPr>
              <a:lnSpc>
                <a:spcPts val="2001"/>
              </a:lnSpc>
            </a:pPr>
            <a:r>
              <a:rPr lang="sk-SK" sz="2000" b="1" strike="noStrike" dirty="0">
                <a:solidFill>
                  <a:srgbClr val="FFFFFF"/>
                </a:solidFill>
                <a:latin typeface="Arial"/>
              </a:rPr>
              <a:t>podozrievanie narastajú</a:t>
            </a:r>
          </a:p>
        </p:txBody>
      </p:sp>
      <p:sp>
        <p:nvSpPr>
          <p:cNvPr id="497" name="CustomShape 41"/>
          <p:cNvSpPr/>
          <p:nvPr/>
        </p:nvSpPr>
        <p:spPr>
          <a:xfrm>
            <a:off x="218209" y="3107880"/>
            <a:ext cx="4572671" cy="64188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k-SK" sz="2000" b="1" strike="noStrike" dirty="0">
                <a:solidFill>
                  <a:srgbClr val="FFFFFF"/>
                </a:solidFill>
                <a:latin typeface="Arial"/>
              </a:rPr>
              <a:t>Dôvera v hodnoty ako demokracia a rovnosť sa pomaly vytráca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k-SK" sz="1400" b="1" strike="noStrike" dirty="0">
                <a:solidFill>
                  <a:srgbClr val="FFFFFF"/>
                </a:solidFill>
                <a:latin typeface="Arial"/>
              </a:rPr>
              <a:t>SILNEJÚ PROTIEURÓPSKE HODNOTY</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700" b="1" strike="noStrike" dirty="0">
                  <a:solidFill>
                    <a:srgbClr val="FF5D00"/>
                  </a:solidFill>
                  <a:latin typeface="Arial"/>
                </a:rPr>
                <a:t>JEDNOTA</a:t>
              </a:r>
            </a:p>
            <a:p>
              <a:pPr algn="ctr">
                <a:lnSpc>
                  <a:spcPts val="1760"/>
                </a:lnSpc>
              </a:pPr>
              <a:r>
                <a:rPr lang="sk-SK" sz="1700" b="1" strike="noStrike" dirty="0">
                  <a:solidFill>
                    <a:srgbClr val="FF5D00"/>
                  </a:solidFill>
                  <a:latin typeface="Arial"/>
                </a:rPr>
                <a:t>V ROZMANITOSTI</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1400" b="1" strike="noStrike" dirty="0">
                  <a:solidFill>
                    <a:srgbClr val="FFFFFF"/>
                  </a:solidFill>
                  <a:latin typeface="Arial"/>
                </a:rPr>
                <a:t>EURÓPSKE HODNOTY</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k-SK" sz="1400" b="1" strike="noStrike" dirty="0">
                <a:solidFill>
                  <a:srgbClr val="FFFFFF"/>
                </a:solidFill>
                <a:latin typeface="Arial"/>
              </a:rPr>
              <a:t>PANUJE ZMÄTOK A NEROZHODNOSŤ</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PROTI EÚ: ZO SIETE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cstate="print"/>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ÚLOHA SOCIÁLNYCH MÉDIÍ</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ÚLOHA SOCIÁLNYCH MÉDIÍ</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a:t>
            </a:r>
            <a:r>
              <a:rPr lang="sk-SK" sz="1800" b="1" strike="noStrike" dirty="0">
                <a:solidFill>
                  <a:srgbClr val="FFFFFF"/>
                </a:solidFill>
                <a:latin typeface="Arial"/>
              </a:rPr>
              <a:t> AKO SA DÁ MANIPULOVAŤ S OBSAHOM</a:t>
            </a:r>
            <a:r>
              <a:rPr lang="sk-SK" sz="1800" strike="noStrike" dirty="0">
                <a:solidFill>
                  <a:srgbClr val="FFFFFF"/>
                </a:solidFill>
                <a:latin typeface="Arial"/>
              </a:rPr>
              <a:t>?</a:t>
            </a:r>
            <a:r>
              <a:rPr lang="sk-SK" sz="1800" b="1" strike="noStrike" dirty="0">
                <a:solidFill>
                  <a:srgbClr val="FFFFFF"/>
                </a:solidFill>
                <a:latin typeface="Arial"/>
              </a:rPr>
              <a:t>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pic>
        <p:nvPicPr>
          <p:cNvPr id="524" name="Picture 1">
            <a:hlinkClick r:id="" action="ppaction://media"/>
          </p:cNvPr>
          <p:cNvPicPr/>
          <p:nvPr>
            <a:videoFile r:link="rId1"/>
            <p:extLst>
              <p:ext uri="{DAA4B4D4-6D71-4841-9C94-3DE7FCFB9230}">
                <p14:media xmlns:p14="http://schemas.microsoft.com/office/powerpoint/2010/main" xmlns="" r:embed="rId4"/>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a:t>
            </a:r>
            <a:r>
              <a:rPr lang="sk-SK" sz="1800" b="1" strike="noStrike" dirty="0">
                <a:solidFill>
                  <a:srgbClr val="FFFFFF"/>
                </a:solidFill>
                <a:latin typeface="Arial"/>
              </a:rPr>
              <a:t> AKO SA DÁ MANIPULOVAŤ S OBSAHOM</a:t>
            </a:r>
            <a:r>
              <a:rPr lang="sk-SK" sz="1800" strike="noStrike" dirty="0">
                <a:solidFill>
                  <a:srgbClr val="FFFFFF"/>
                </a:solidFill>
                <a:latin typeface="Arial"/>
              </a:rPr>
              <a:t>?</a:t>
            </a:r>
            <a:r>
              <a:rPr lang="sk-SK" sz="1800" b="1" strike="noStrike" dirty="0">
                <a:solidFill>
                  <a:srgbClr val="FFFFFF"/>
                </a:solidFill>
                <a:latin typeface="Arial"/>
              </a:rPr>
              <a:t>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NIEKOĽKO PRÍKLADOV</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400" b="1" strike="noStrike" dirty="0">
                <a:solidFill>
                  <a:srgbClr val="FFFFFF"/>
                </a:solidFill>
                <a:latin typeface="Arial"/>
              </a:rPr>
              <a:t>Greta </a:t>
            </a:r>
            <a:r>
              <a:rPr lang="sk-SK" sz="2400" b="1" dirty="0">
                <a:solidFill>
                  <a:srgbClr val="FFFFFF"/>
                </a:solidFill>
                <a:latin typeface="Arial"/>
              </a:rPr>
              <a:t>s</a:t>
            </a:r>
            <a:r>
              <a:rPr lang="sk-SK" sz="2400" b="1" strike="noStrike" dirty="0" smtClean="0">
                <a:solidFill>
                  <a:srgbClr val="FFFFFF"/>
                </a:solidFill>
                <a:latin typeface="Arial"/>
              </a:rPr>
              <a:t> </a:t>
            </a:r>
            <a:r>
              <a:rPr lang="sk-SK" sz="2400" b="1" strike="noStrike" dirty="0">
                <a:solidFill>
                  <a:srgbClr val="FFFFFF"/>
                </a:solidFill>
                <a:latin typeface="Arial"/>
              </a:rPr>
              <a:t>guľometom!</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400" b="1" strike="noStrike" dirty="0">
                <a:solidFill>
                  <a:srgbClr val="FFFFFF"/>
                </a:solidFill>
                <a:latin typeface="Arial"/>
              </a:rPr>
              <a:t>Pápež podporuje politického vodcu!</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k-SK" sz="1400" b="1" strike="noStrike" dirty="0">
                <a:solidFill>
                  <a:srgbClr val="0B1741"/>
                </a:solidFill>
                <a:latin typeface="Arial"/>
              </a:rPr>
              <a:t>NIEKTO NA TWITTERI VRAVÍ</a:t>
            </a:r>
          </a:p>
        </p:txBody>
      </p:sp>
      <p:pic>
        <p:nvPicPr>
          <p:cNvPr id="294" name="Immagine 9"/>
          <p:cNvPicPr/>
          <p:nvPr/>
        </p:nvPicPr>
        <p:blipFill>
          <a:blip r:embed="rId6" cstate="print"/>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k-SK" sz="1400" b="1" strike="noStrike" dirty="0">
                <a:solidFill>
                  <a:srgbClr val="0B1741"/>
                </a:solidFill>
                <a:latin typeface="Arial"/>
              </a:rPr>
              <a:t>NIEKTO INÝ NA FACEBOOKU ZVEREJNÍ</a:t>
            </a:r>
          </a:p>
        </p:txBody>
      </p:sp>
      <p:pic>
        <p:nvPicPr>
          <p:cNvPr id="296" name="Immagine 11"/>
          <p:cNvPicPr/>
          <p:nvPr/>
        </p:nvPicPr>
        <p:blipFill>
          <a:blip r:embed="rId7" cstate="print">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4000" b="1" strike="noStrike" dirty="0">
                <a:solidFill>
                  <a:srgbClr val="FFFFFF"/>
                </a:solidFill>
                <a:latin typeface="Arial"/>
              </a:rPr>
              <a:t>Rozmýšľaj</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prv, než zdieľaš</a:t>
            </a:r>
          </a:p>
        </p:txBody>
      </p:sp>
      <p:sp>
        <p:nvSpPr>
          <p:cNvPr id="536" name="CustomShape 4"/>
          <p:cNvSpPr/>
          <p:nvPr/>
        </p:nvSpPr>
        <p:spPr>
          <a:xfrm>
            <a:off x="9028799" y="1530000"/>
            <a:ext cx="246354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4000" b="1" strike="noStrike" dirty="0">
                <a:solidFill>
                  <a:srgbClr val="FFFFFF"/>
                </a:solidFill>
                <a:latin typeface="Arial"/>
              </a:rPr>
              <a:t>Nahlasuj</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platformám</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Staň sa osobným overovateľom faktov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4000" b="1" strike="noStrike" dirty="0">
                <a:solidFill>
                  <a:srgbClr val="FFFFFF"/>
                </a:solidFill>
                <a:latin typeface="Arial"/>
              </a:rPr>
              <a:t>Overuj fakty</a:t>
            </a:r>
          </a:p>
        </p:txBody>
      </p:sp>
      <p:sp>
        <p:nvSpPr>
          <p:cNvPr id="540" name="CustomShape 8"/>
          <p:cNvSpPr/>
          <p:nvPr/>
        </p:nvSpPr>
        <p:spPr>
          <a:xfrm>
            <a:off x="6743275" y="5257384"/>
            <a:ext cx="5448485"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4000" b="1" strike="noStrike" dirty="0" smtClean="0">
                <a:solidFill>
                  <a:srgbClr val="FFFFFF"/>
                </a:solidFill>
                <a:latin typeface="Arial"/>
              </a:rPr>
              <a:t>pre rodinu </a:t>
            </a:r>
            <a:r>
              <a:rPr lang="sk-SK" sz="4000" b="1" strike="noStrike" dirty="0">
                <a:solidFill>
                  <a:srgbClr val="FFFFFF"/>
                </a:solidFill>
                <a:latin typeface="Arial"/>
              </a:rPr>
              <a:t>a priateľov</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 – </a:t>
            </a:r>
            <a:r>
              <a:rPr lang="sk-SK" sz="1800" b="1" strike="noStrike" dirty="0">
                <a:solidFill>
                  <a:srgbClr val="FFFFFF"/>
                </a:solidFill>
                <a:latin typeface="Arial"/>
              </a:rPr>
              <a:t>PREMYSLI SI, ČO ZVEREJNÍŠ, A OVERUJ SI FAKTY</a:t>
            </a:r>
          </a:p>
        </p:txBody>
      </p:sp>
      <p:sp>
        <p:nvSpPr>
          <p:cNvPr id="546" name="CustomShape 3"/>
          <p:cNvSpPr/>
          <p:nvPr/>
        </p:nvSpPr>
        <p:spPr>
          <a:xfrm>
            <a:off x="549000" y="2624337"/>
            <a:ext cx="4361793"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6500" b="1" strike="noStrike" dirty="0">
                <a:solidFill>
                  <a:srgbClr val="FFFFFF"/>
                </a:solidFill>
                <a:latin typeface="Arial"/>
              </a:rPr>
              <a:t>Pochybuj</a:t>
            </a:r>
          </a:p>
        </p:txBody>
      </p:sp>
      <p:sp>
        <p:nvSpPr>
          <p:cNvPr id="547" name="CustomShape 4"/>
          <p:cNvSpPr/>
          <p:nvPr/>
        </p:nvSpPr>
        <p:spPr>
          <a:xfrm>
            <a:off x="3427920" y="4192034"/>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6500" b="1" strike="noStrike" dirty="0">
                <a:solidFill>
                  <a:srgbClr val="FFFFFF"/>
                </a:solidFill>
                <a:latin typeface="Arial"/>
              </a:rPr>
              <a:t>Overuj fakty</a:t>
            </a:r>
          </a:p>
        </p:txBody>
      </p:sp>
      <p:sp>
        <p:nvSpPr>
          <p:cNvPr id="548" name="CustomShape 5"/>
          <p:cNvSpPr/>
          <p:nvPr/>
        </p:nvSpPr>
        <p:spPr>
          <a:xfrm>
            <a:off x="7074142" y="2685740"/>
            <a:ext cx="5117858"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6500" b="1" strike="noStrike" dirty="0">
                <a:solidFill>
                  <a:srgbClr val="FFFFFF"/>
                </a:solidFill>
                <a:latin typeface="Arial"/>
              </a:rPr>
              <a:t>Rozhodni sa</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 – </a:t>
            </a:r>
            <a:r>
              <a:rPr lang="sk-SK" sz="1800" b="1" strike="noStrike" dirty="0">
                <a:solidFill>
                  <a:srgbClr val="FFFFFF"/>
                </a:solidFill>
                <a:latin typeface="Arial"/>
              </a:rPr>
              <a:t>OVEROVANIE FAKTOV</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Over si obsah</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Skontroluj kanál</a:t>
            </a:r>
          </a:p>
        </p:txBody>
      </p:sp>
      <p:sp>
        <p:nvSpPr>
          <p:cNvPr id="555" name="CustomShape 5"/>
          <p:cNvSpPr/>
          <p:nvPr/>
        </p:nvSpPr>
        <p:spPr>
          <a:xfrm>
            <a:off x="7758360" y="3830040"/>
            <a:ext cx="277802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Zisti si niečo o autorovi</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Over si zdroje</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Skontroluj fotky</a:t>
            </a:r>
          </a:p>
        </p:txBody>
      </p:sp>
      <p:sp>
        <p:nvSpPr>
          <p:cNvPr id="558" name="CustomShape 8"/>
          <p:cNvSpPr/>
          <p:nvPr/>
        </p:nvSpPr>
        <p:spPr>
          <a:xfrm>
            <a:off x="1932709" y="4881240"/>
            <a:ext cx="2834411"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Premysli si, čo zverejníš</a:t>
            </a:r>
          </a:p>
        </p:txBody>
      </p:sp>
      <p:sp>
        <p:nvSpPr>
          <p:cNvPr id="559" name="CustomShape 9"/>
          <p:cNvSpPr/>
          <p:nvPr/>
        </p:nvSpPr>
        <p:spPr>
          <a:xfrm>
            <a:off x="852055" y="3830040"/>
            <a:ext cx="355902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Spochybni vlastné predsudky</a:t>
            </a:r>
          </a:p>
        </p:txBody>
      </p:sp>
      <p:sp>
        <p:nvSpPr>
          <p:cNvPr id="560" name="CustomShape 10"/>
          <p:cNvSpPr/>
          <p:nvPr/>
        </p:nvSpPr>
        <p:spPr>
          <a:xfrm>
            <a:off x="1236518" y="2752200"/>
            <a:ext cx="349568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Pridaj sa k vyvracačom mýtov</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4000" b="1" strike="noStrike" dirty="0">
                <a:solidFill>
                  <a:srgbClr val="FFFFFF"/>
                </a:solidFill>
                <a:latin typeface="Arial"/>
              </a:rPr>
              <a:t>Overovanie faktov pri pochybnostiach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3074956"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4000" b="1" strike="noStrike" dirty="0">
                <a:solidFill>
                  <a:srgbClr val="FFFFFF"/>
                </a:solidFill>
                <a:latin typeface="Arial"/>
              </a:rPr>
              <a:t>Nahlasuj</a:t>
            </a:r>
          </a:p>
        </p:txBody>
      </p:sp>
      <p:sp>
        <p:nvSpPr>
          <p:cNvPr id="566" name="CustomShape 4"/>
          <p:cNvSpPr/>
          <p:nvPr/>
        </p:nvSpPr>
        <p:spPr>
          <a:xfrm>
            <a:off x="1520280" y="3475800"/>
            <a:ext cx="145152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platformám</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cstate="print"/>
          <a:stretch/>
        </p:blipFill>
        <p:spPr>
          <a:xfrm>
            <a:off x="3907800" y="1970280"/>
            <a:ext cx="542160" cy="542160"/>
          </a:xfrm>
          <a:prstGeom prst="rect">
            <a:avLst/>
          </a:prstGeom>
          <a:ln w="0">
            <a:noFill/>
          </a:ln>
        </p:spPr>
      </p:pic>
      <p:pic>
        <p:nvPicPr>
          <p:cNvPr id="572" name="Immagine 5"/>
          <p:cNvPicPr/>
          <p:nvPr/>
        </p:nvPicPr>
        <p:blipFill>
          <a:blip r:embed="rId9" cstate="print">
            <a:extLst>
              <a:ext uri="{BEBA8EAE-BF5A-486C-A8C5-ECC9F3942E4B}">
                <a14:imgProps xmlns:a14="http://schemas.microsoft.com/office/drawing/2010/main" xmlns="">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cstate="print">
            <a:extLst>
              <a:ext uri="{BEBA8EAE-BF5A-486C-A8C5-ECC9F3942E4B}">
                <a14:imgProps xmlns:a14="http://schemas.microsoft.com/office/drawing/2010/main" xmlns="">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cstate="print">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sk-SK" sz="2800" b="1" strike="noStrike" dirty="0">
                <a:solidFill>
                  <a:srgbClr val="FFFFFF"/>
                </a:solidFill>
                <a:latin typeface="Arial"/>
              </a:rPr>
              <a:t>NEZAHANBUJ –</a:t>
            </a:r>
          </a:p>
          <a:p>
            <a:pPr>
              <a:lnSpc>
                <a:spcPts val="2761"/>
              </a:lnSpc>
            </a:pPr>
            <a:r>
              <a:rPr lang="sk-SK" sz="2800" b="1" strike="noStrike" dirty="0">
                <a:solidFill>
                  <a:srgbClr val="FFFFFF"/>
                </a:solidFill>
                <a:latin typeface="Arial"/>
              </a:rPr>
              <a:t>UKÁŽ EMPATIU</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sk-SK" sz="1800" b="0" strike="noStrike" dirty="0">
                <a:solidFill>
                  <a:srgbClr val="FFFFFF"/>
                </a:solidFill>
                <a:latin typeface="Arial"/>
              </a:rPr>
              <a:t>Hovoriť tónom </a:t>
            </a:r>
          </a:p>
          <a:p>
            <a:pPr>
              <a:lnSpc>
                <a:spcPts val="1760"/>
              </a:lnSpc>
            </a:pPr>
            <a:r>
              <a:rPr lang="sk-SK" sz="1800" b="0" strike="noStrike" dirty="0">
                <a:solidFill>
                  <a:srgbClr val="FFFFFF"/>
                </a:solidFill>
                <a:latin typeface="Arial"/>
              </a:rPr>
              <a:t>„</a:t>
            </a:r>
            <a:r>
              <a:rPr lang="sk-SK" sz="1800" b="1" strike="noStrike" dirty="0">
                <a:solidFill>
                  <a:srgbClr val="FFFFFF"/>
                </a:solidFill>
                <a:latin typeface="Arial"/>
              </a:rPr>
              <a:t>ty sa mýliš a ja mám pravdu</a:t>
            </a:r>
            <a:r>
              <a:rPr lang="sk-SK" sz="1800" b="0" strike="noStrike" dirty="0">
                <a:solidFill>
                  <a:srgbClr val="FFFFFF"/>
                </a:solidFill>
                <a:latin typeface="Arial"/>
              </a:rPr>
              <a:t>“</a:t>
            </a:r>
          </a:p>
          <a:p>
            <a:pPr>
              <a:lnSpc>
                <a:spcPts val="1760"/>
              </a:lnSpc>
            </a:pPr>
            <a:r>
              <a:rPr lang="sk-SK" sz="1800" b="0" strike="noStrike" dirty="0">
                <a:solidFill>
                  <a:srgbClr val="FFFFFF"/>
                </a:solidFill>
                <a:latin typeface="Arial"/>
              </a:rPr>
              <a:t>nepomôže</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Ako hovoriť o dezinformáciách s priateľmi a rodinou</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2800" b="1" strike="noStrike" dirty="0">
                <a:solidFill>
                  <a:srgbClr val="FFFFFF"/>
                </a:solidFill>
                <a:latin typeface="Arial"/>
              </a:rPr>
              <a:t>NEČAKAJ OKAMŽITÚ ZMENU</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800" b="0" strike="noStrike" dirty="0">
                <a:solidFill>
                  <a:srgbClr val="FFFFFF"/>
                </a:solidFill>
                <a:latin typeface="Arial"/>
              </a:rPr>
              <a:t>Ak chceme dosiahnuť to, aby ľudia prestali šíriť dezinformácie, musíme byť slušní a trpezliví.</a:t>
            </a:r>
          </a:p>
        </p:txBody>
      </p:sp>
      <p:sp>
        <p:nvSpPr>
          <p:cNvPr id="585" name="CustomShape 8"/>
          <p:cNvSpPr/>
          <p:nvPr/>
        </p:nvSpPr>
        <p:spPr>
          <a:xfrm>
            <a:off x="-249382" y="1562400"/>
            <a:ext cx="4390102"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ts val="2761"/>
              </a:lnSpc>
            </a:pPr>
            <a:r>
              <a:rPr lang="sk-SK" sz="2800" b="1" strike="noStrike" dirty="0">
                <a:solidFill>
                  <a:srgbClr val="FFFFFF"/>
                </a:solidFill>
                <a:latin typeface="Arial"/>
              </a:rPr>
              <a:t>PREVEZMI INICIATÍVU</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sk-SK" sz="1800" b="0" strike="noStrike" dirty="0">
                <a:solidFill>
                  <a:srgbClr val="FFFFFF"/>
                </a:solidFill>
                <a:latin typeface="Arial"/>
              </a:rPr>
              <a:t>VŠETCI sme zodpovední za zastavenie šírenia zavádzajúcich informácií</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PRÁCA V SKUPINÁCH –</a:t>
            </a:r>
            <a:r>
              <a:rPr lang="sk-SK" sz="1800" b="1" strike="noStrike" dirty="0">
                <a:solidFill>
                  <a:srgbClr val="FFFFFF"/>
                </a:solidFill>
                <a:latin typeface="Arial"/>
              </a:rPr>
              <a:t> ÚLOHY PRE 3 – 4 SKUPINY</a:t>
            </a:r>
          </a:p>
        </p:txBody>
      </p:sp>
      <p:sp>
        <p:nvSpPr>
          <p:cNvPr id="588" name="CustomShape 2"/>
          <p:cNvSpPr/>
          <p:nvPr/>
        </p:nvSpPr>
        <p:spPr>
          <a:xfrm>
            <a:off x="4454640" y="1032660"/>
            <a:ext cx="321092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000" b="1" strike="noStrike" dirty="0">
                <a:solidFill>
                  <a:srgbClr val="FFFFFF"/>
                </a:solidFill>
                <a:latin typeface="Arial"/>
              </a:rPr>
              <a:t>Úlohy pre 3 – 4 skupiny</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1800" b="1" strike="noStrike" dirty="0">
                <a:solidFill>
                  <a:srgbClr val="FFFFFF"/>
                </a:solidFill>
                <a:latin typeface="Arial"/>
              </a:rPr>
              <a:t>ROZDEĽTE SA DO SKUPÍN</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cstate="print"/>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cstate="print"/>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cstate="print"/>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cstate="print"/>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cstate="print"/>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cstate="print"/>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cstate="print"/>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1800" b="1" strike="noStrike" dirty="0">
                <a:solidFill>
                  <a:srgbClr val="FFFFFF"/>
                </a:solidFill>
                <a:latin typeface="Arial"/>
              </a:rPr>
              <a:t>PREVEZMITE PRÍPADOVÚ ŠTÚDIU A ÚLOHY</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1800" b="1" strike="noStrike" dirty="0">
                <a:solidFill>
                  <a:srgbClr val="FFFFFF"/>
                </a:solidFill>
                <a:latin typeface="Arial"/>
              </a:rPr>
              <a:t>PRIPRAVTE PREZENTÁCIU</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ZHRNUTIE –</a:t>
            </a:r>
            <a:r>
              <a:rPr lang="sk-SK" sz="1800" b="1" strike="noStrike" dirty="0">
                <a:solidFill>
                  <a:srgbClr val="FFFFFF"/>
                </a:solidFill>
                <a:latin typeface="Arial"/>
              </a:rPr>
              <a:t> ČO SME SA NAUČILI?</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F5D00"/>
                </a:solidFill>
                <a:latin typeface="Arial"/>
              </a:rPr>
              <a:t>Čo</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sú dezinformácie?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fungujú dezinformácie?</a:t>
            </a:r>
          </a:p>
        </p:txBody>
      </p:sp>
      <p:sp>
        <p:nvSpPr>
          <p:cNvPr id="628" name="CustomShape 8"/>
          <p:cNvSpPr/>
          <p:nvPr/>
        </p:nvSpPr>
        <p:spPr>
          <a:xfrm>
            <a:off x="6095880" y="3995280"/>
            <a:ext cx="3713138"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k-SK" sz="1600" b="1" strike="noStrike" dirty="0" smtClean="0">
                <a:solidFill>
                  <a:srgbClr val="FFFFFF"/>
                </a:solidFill>
                <a:latin typeface="Arial"/>
              </a:rPr>
              <a:t>reagovať </a:t>
            </a:r>
            <a:r>
              <a:rPr lang="sk-SK" sz="1600" b="1" strike="noStrike" dirty="0">
                <a:solidFill>
                  <a:srgbClr val="FFFFFF"/>
                </a:solidFill>
                <a:latin typeface="Arial"/>
              </a:rPr>
              <a:t>na dezinformácie?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49900"/>
                </a:solidFill>
                <a:latin typeface="Arial"/>
              </a:rPr>
              <a:t>Tipy</a:t>
            </a:r>
          </a:p>
        </p:txBody>
      </p:sp>
      <p:sp>
        <p:nvSpPr>
          <p:cNvPr id="630" name="CustomShape 10"/>
          <p:cNvSpPr/>
          <p:nvPr/>
        </p:nvSpPr>
        <p:spPr>
          <a:xfrm>
            <a:off x="6095880" y="4926240"/>
            <a:ext cx="270522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k-SK" sz="1600" b="1" strike="noStrike" dirty="0">
                <a:solidFill>
                  <a:srgbClr val="FFFFFF"/>
                </a:solidFill>
                <a:latin typeface="Arial"/>
              </a:rPr>
              <a:t>ako sa dozvedieť viac</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TIPY, AKO SA DOZVEDIEŤ VIAC – </a:t>
            </a:r>
            <a:r>
              <a:rPr lang="sk-SK" sz="1800" b="1" strike="noStrike" dirty="0">
                <a:solidFill>
                  <a:srgbClr val="FFFFFF"/>
                </a:solidFill>
                <a:latin typeface="Arial"/>
              </a:rPr>
              <a:t>ONLINE HRY O DEZINFORMÁCIÁCH (EXTERNÉ ZDROJE)</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33" name="CustomShape 3"/>
          <p:cNvSpPr/>
          <p:nvPr/>
        </p:nvSpPr>
        <p:spPr>
          <a:xfrm>
            <a:off x="2234160" y="1197000"/>
            <a:ext cx="8404532" cy="549543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sk-SK" sz="1400" b="1" u="sng" strike="noStrike" dirty="0">
                <a:solidFill>
                  <a:srgbClr val="964277"/>
                </a:solidFill>
                <a:uFillTx/>
                <a:latin typeface="Arial"/>
                <a:hlinkClick r:id="rId3"/>
              </a:rPr>
              <a:t>Hra „Zlé správy“</a:t>
            </a:r>
            <a:r>
              <a:rPr lang="sk-SK" sz="1400" b="0" strike="noStrike" dirty="0">
                <a:solidFill>
                  <a:srgbClr val="808080"/>
                </a:solidFill>
                <a:latin typeface="Arial"/>
              </a:rPr>
              <a:t> (vo viacerých jazykoch) a </a:t>
            </a:r>
            <a:r>
              <a:rPr lang="sk-SK" sz="1400" b="1" u="sng" strike="noStrike" dirty="0">
                <a:solidFill>
                  <a:srgbClr val="964277"/>
                </a:solidFill>
                <a:uFillTx/>
                <a:latin typeface="Arial"/>
                <a:hlinkClick r:id="rId4"/>
              </a:rPr>
              <a:t>Hra „Zlé správy“ pre deti</a:t>
            </a:r>
            <a:r>
              <a:rPr lang="sk-SK" sz="1400" b="0" strike="noStrike" dirty="0">
                <a:solidFill>
                  <a:srgbClr val="808080"/>
                </a:solidFill>
                <a:latin typeface="Arial"/>
              </a:rPr>
              <a:t> (len v niekoľkých jazykoch).  </a:t>
            </a:r>
            <a:r>
              <a:rPr lang="sk-SK" dirty="0"/>
              <a:t/>
            </a:r>
            <a:br>
              <a:rPr lang="sk-SK" dirty="0"/>
            </a:br>
            <a:r>
              <a:rPr lang="sk-SK" sz="1400" b="0" strike="noStrike" dirty="0">
                <a:solidFill>
                  <a:srgbClr val="808080"/>
                </a:solidFill>
                <a:latin typeface="Arial"/>
              </a:rPr>
              <a:t>Vytvorte si vlastné falošné správy. Štandardná verzia: pre žiakov vo veku 15 rokov a viac. Detská verzia: pre žiakov vo veku 8 rokov a viac.</a:t>
            </a:r>
          </a:p>
          <a:p>
            <a:pPr marL="1035000">
              <a:lnSpc>
                <a:spcPct val="90000"/>
              </a:lnSpc>
              <a:spcBef>
                <a:spcPts val="1199"/>
              </a:spcBef>
              <a:tabLst>
                <a:tab pos="1060560" algn="l"/>
              </a:tabLst>
            </a:pPr>
            <a:r>
              <a:rPr lang="sk-SK" sz="1200" b="0" i="1" strike="noStrike" dirty="0">
                <a:solidFill>
                  <a:srgbClr val="808080"/>
                </a:solidFill>
                <a:latin typeface="Arial"/>
              </a:rPr>
              <a:t>Vo viacerých jazykoch.</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5"/>
              </a:rPr>
              <a:t>Skutočné či Photoshop?</a:t>
            </a:r>
            <a:r>
              <a:rPr lang="sk-SK" sz="1400" b="1" strike="noStrike" dirty="0">
                <a:solidFill>
                  <a:srgbClr val="1D848A"/>
                </a:solidFill>
                <a:latin typeface="Arial"/>
              </a:rPr>
              <a:t> </a:t>
            </a:r>
            <a:r>
              <a:rPr lang="sk-SK" sz="1400" b="0" strike="noStrike" dirty="0">
                <a:solidFill>
                  <a:srgbClr val="808080"/>
                </a:solidFill>
                <a:latin typeface="Arial"/>
              </a:rPr>
              <a:t>(EN) Otestujete si pozorovacie schopnosti a lepšie pochopíte manipuláciu s fotkami.</a:t>
            </a:r>
          </a:p>
          <a:p>
            <a:pPr marL="577800">
              <a:lnSpc>
                <a:spcPct val="90000"/>
              </a:lnSpc>
              <a:spcBef>
                <a:spcPts val="1199"/>
              </a:spcBef>
              <a:tabLst>
                <a:tab pos="1060560" algn="l"/>
              </a:tabLst>
            </a:pPr>
            <a:r>
              <a:rPr lang="sk-SK" sz="1200" b="0" i="1" strike="noStrike" dirty="0">
                <a:solidFill>
                  <a:srgbClr val="808080"/>
                </a:solidFill>
                <a:latin typeface="Arial"/>
              </a:rPr>
              <a:t>	Iba v angličtine.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6"/>
              </a:rPr>
              <a:t>Fakescape</a:t>
            </a:r>
            <a:r>
              <a:rPr lang="sk-SK" sz="1400" b="0" strike="noStrike" dirty="0">
                <a:solidFill>
                  <a:srgbClr val="1D848A"/>
                </a:solidFill>
                <a:latin typeface="Arial"/>
              </a:rPr>
              <a:t> </a:t>
            </a:r>
            <a:r>
              <a:rPr lang="sk-SK" sz="1400" b="0" strike="noStrike" dirty="0">
                <a:solidFill>
                  <a:srgbClr val="808080"/>
                </a:solidFill>
                <a:latin typeface="Arial"/>
              </a:rPr>
              <a:t>(CZ a EN). Hry, ktoré učia študentov, ako „uniknúť“ falošným správam. Na požiadanie a bezplatne pre školiteľov. Pre žiakov vo veku 13 rokov a viac.</a:t>
            </a:r>
          </a:p>
          <a:p>
            <a:pPr marL="577800">
              <a:lnSpc>
                <a:spcPct val="90000"/>
              </a:lnSpc>
              <a:spcBef>
                <a:spcPts val="1199"/>
              </a:spcBef>
              <a:tabLst>
                <a:tab pos="1060560" algn="l"/>
              </a:tabLst>
            </a:pPr>
            <a:r>
              <a:rPr lang="sk-SK" sz="1200" b="0" i="1" strike="noStrike" dirty="0">
                <a:solidFill>
                  <a:srgbClr val="808080"/>
                </a:solidFill>
                <a:latin typeface="Arial"/>
              </a:rPr>
              <a:t>	V angličtine a češtine.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7"/>
              </a:rPr>
              <a:t>Fakey</a:t>
            </a:r>
            <a:r>
              <a:rPr lang="sk-SK" sz="1400" b="0" strike="noStrike" dirty="0">
                <a:solidFill>
                  <a:srgbClr val="1D848A"/>
                </a:solidFill>
                <a:latin typeface="Arial"/>
              </a:rPr>
              <a:t> </a:t>
            </a:r>
            <a:r>
              <a:rPr lang="sk-SK" sz="1400" b="0" strike="noStrike" dirty="0">
                <a:solidFill>
                  <a:srgbClr val="808080"/>
                </a:solidFill>
                <a:latin typeface="Arial"/>
              </a:rPr>
              <a:t>(EN). Hra, ktorá učí mediálnu gramotnosť a to, ako ľudia narábajú s nesprávnymi informáciami. Pre žiakov vo veku 16 rokov a viac.</a:t>
            </a:r>
          </a:p>
          <a:p>
            <a:pPr marL="577800">
              <a:lnSpc>
                <a:spcPct val="90000"/>
              </a:lnSpc>
              <a:spcBef>
                <a:spcPts val="1199"/>
              </a:spcBef>
              <a:tabLst>
                <a:tab pos="1060560" algn="l"/>
              </a:tabLst>
            </a:pPr>
            <a:r>
              <a:rPr lang="sk-SK" sz="1200" b="0" i="1" strike="noStrike" dirty="0">
                <a:solidFill>
                  <a:srgbClr val="808080"/>
                </a:solidFill>
                <a:latin typeface="Arial"/>
              </a:rPr>
              <a:t>	Iba v angličtine.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8"/>
              </a:rPr>
              <a:t>Escape Fake</a:t>
            </a:r>
            <a:r>
              <a:rPr lang="sk-SK" sz="1400" b="1" strike="noStrike" dirty="0">
                <a:solidFill>
                  <a:srgbClr val="1D848A"/>
                </a:solidFill>
                <a:latin typeface="Arial"/>
              </a:rPr>
              <a:t> </a:t>
            </a:r>
            <a:r>
              <a:rPr lang="sk-SK" sz="1400" b="0" strike="noStrike" dirty="0">
                <a:solidFill>
                  <a:srgbClr val="808080"/>
                </a:solidFill>
                <a:latin typeface="Arial"/>
              </a:rPr>
              <a:t>(DE a EN). Stiahnuteľná aplikácia, ktorá hravou formou učí mediálnu gramotnosť. Pre žiakov vo veku 15 rokov a viac.</a:t>
            </a:r>
          </a:p>
          <a:p>
            <a:pPr marL="577800">
              <a:lnSpc>
                <a:spcPct val="90000"/>
              </a:lnSpc>
              <a:spcBef>
                <a:spcPts val="1199"/>
              </a:spcBef>
              <a:tabLst>
                <a:tab pos="1060560" algn="l"/>
              </a:tabLst>
            </a:pPr>
            <a:r>
              <a:rPr lang="sk-SK" sz="1200" b="0" i="1" strike="noStrike" dirty="0">
                <a:solidFill>
                  <a:srgbClr val="808080"/>
                </a:solidFill>
                <a:latin typeface="Arial"/>
              </a:rPr>
              <a:t>	V angličtine a nemčine.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9"/>
              </a:rPr>
              <a:t>Troll Factory</a:t>
            </a:r>
            <a:r>
              <a:rPr lang="sk-SK" sz="1400" b="1" strike="noStrike" dirty="0">
                <a:solidFill>
                  <a:srgbClr val="1D848A"/>
                </a:solidFill>
                <a:latin typeface="Arial"/>
              </a:rPr>
              <a:t> </a:t>
            </a:r>
            <a:r>
              <a:rPr lang="sk-SK" sz="1400" b="0" strike="noStrike" dirty="0">
                <a:solidFill>
                  <a:srgbClr val="808080"/>
                </a:solidFill>
                <a:latin typeface="Arial"/>
              </a:rPr>
              <a:t>(EN). Hráč je troll, ktorý vyrába falošné správy. Pre žiakov vo veku 16 rokov a viac.</a:t>
            </a:r>
          </a:p>
          <a:p>
            <a:pPr marL="577800">
              <a:lnSpc>
                <a:spcPct val="90000"/>
              </a:lnSpc>
              <a:spcBef>
                <a:spcPts val="1199"/>
              </a:spcBef>
              <a:tabLst>
                <a:tab pos="1060560" algn="l"/>
              </a:tabLst>
            </a:pPr>
            <a:r>
              <a:rPr lang="sk-SK" sz="1200" b="0" i="1" strike="noStrike" dirty="0">
                <a:solidFill>
                  <a:srgbClr val="808080"/>
                </a:solidFill>
                <a:latin typeface="Arial"/>
              </a:rPr>
              <a:t>	Iba v angličtine.</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TIPY, AKO SA DOZVEDIEŤ VIAC – </a:t>
            </a:r>
            <a:r>
              <a:rPr lang="sk-SK" sz="1800" b="1" strike="noStrike" dirty="0">
                <a:solidFill>
                  <a:srgbClr val="FFFFFF"/>
                </a:solidFill>
                <a:latin typeface="Arial"/>
              </a:rPr>
              <a:t>ORGANIZÁCIE OVERUJÚCE FAKTY</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sk-SK" sz="1400" b="0" strike="noStrike" dirty="0">
                <a:solidFill>
                  <a:srgbClr val="808080"/>
                </a:solidFill>
                <a:latin typeface="Arial"/>
              </a:rPr>
              <a:t>Zoznamy organizácií, ktoré overujú fakty vo vašej krajine, aktualizuje </a:t>
            </a:r>
            <a:r>
              <a:rPr lang="sk-SK" sz="1400" b="1" u="sng" strike="noStrike" dirty="0">
                <a:solidFill>
                  <a:srgbClr val="964277"/>
                </a:solidFill>
                <a:uFillTx/>
                <a:latin typeface="Arial"/>
                <a:hlinkClick r:id="rId3"/>
              </a:rPr>
              <a:t>Poynterov inštitút</a:t>
            </a:r>
            <a:r>
              <a:rPr lang="sk-SK" sz="1400" b="1" strike="noStrike" dirty="0">
                <a:solidFill>
                  <a:srgbClr val="1D848A"/>
                </a:solidFill>
                <a:latin typeface="Arial"/>
              </a:rPr>
              <a:t> </a:t>
            </a:r>
            <a:r>
              <a:rPr lang="sk-SK" dirty="0"/>
              <a:t/>
            </a:r>
            <a:br>
              <a:rPr lang="sk-SK" dirty="0"/>
            </a:br>
            <a:r>
              <a:rPr lang="sk-SK" sz="1400" b="0" strike="noStrike" dirty="0">
                <a:solidFill>
                  <a:srgbClr val="808080"/>
                </a:solidFill>
                <a:latin typeface="Arial"/>
              </a:rPr>
              <a:t>a</a:t>
            </a:r>
            <a:r>
              <a:rPr lang="sk-SK" sz="1400" b="0" strike="noStrike" dirty="0">
                <a:solidFill>
                  <a:srgbClr val="1D848A"/>
                </a:solidFill>
                <a:latin typeface="Arial"/>
              </a:rPr>
              <a:t> </a:t>
            </a:r>
            <a:r>
              <a:rPr lang="sk-SK" sz="1400" b="1" u="sng" strike="noStrike" dirty="0">
                <a:solidFill>
                  <a:srgbClr val="964277"/>
                </a:solidFill>
                <a:uFillTx/>
                <a:latin typeface="Arial"/>
                <a:hlinkClick r:id="rId4"/>
              </a:rPr>
              <a:t>Facebook</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sk-SK" sz="1400" b="0" strike="noStrike" dirty="0">
                <a:solidFill>
                  <a:srgbClr val="808080"/>
                </a:solidFill>
                <a:latin typeface="Arial"/>
              </a:rPr>
              <a:t>Overte si výsledky kontroly faktov o istej téme alebo osobe s prieskumníkom </a:t>
            </a:r>
            <a:r>
              <a:rPr lang="sk-SK" dirty="0"/>
              <a:t/>
            </a:r>
            <a:br>
              <a:rPr lang="sk-SK" dirty="0"/>
            </a:br>
            <a:r>
              <a:rPr lang="sk-SK" sz="1400" b="1" u="sng" strike="noStrike" dirty="0">
                <a:solidFill>
                  <a:srgbClr val="964277"/>
                </a:solidFill>
                <a:uFillTx/>
                <a:latin typeface="Arial"/>
                <a:hlinkClick r:id="rId5"/>
              </a:rPr>
              <a:t>Google’s Fact Check Explorer</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sk-SK" sz="1400" b="1" u="sng" strike="noStrike" dirty="0">
                <a:solidFill>
                  <a:srgbClr val="964277"/>
                </a:solidFill>
                <a:uFillTx/>
                <a:latin typeface="Arial"/>
                <a:hlinkClick r:id="rId6"/>
              </a:rPr>
              <a:t>„Naučte sa rozlišovať“</a:t>
            </a:r>
            <a:r>
              <a:rPr lang="sk-SK" sz="1400" b="0" strike="noStrike" dirty="0">
                <a:solidFill>
                  <a:srgbClr val="808080"/>
                </a:solidFill>
                <a:latin typeface="Arial"/>
              </a:rPr>
              <a:t> – Príručka pre školiteľov o mediálnej gramotnosti od medzinárodnej neziskovej organizácie zameranej na vývoj a vzdelávanie</a:t>
            </a:r>
            <a:r>
              <a:rPr lang="sk-SK" dirty="0"/>
              <a:t/>
            </a:r>
            <a:br>
              <a:rPr lang="sk-SK" dirty="0"/>
            </a:br>
            <a:r>
              <a:rPr lang="sk-SK" sz="1400" b="0" strike="noStrike" dirty="0">
                <a:solidFill>
                  <a:srgbClr val="808080"/>
                </a:solidFill>
                <a:latin typeface="Arial"/>
              </a:rPr>
              <a:t>IREX</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sk-SK" sz="1400" b="1" u="sng" strike="noStrike" dirty="0">
                <a:solidFill>
                  <a:srgbClr val="964277"/>
                </a:solidFill>
                <a:uFillTx/>
                <a:latin typeface="Arial"/>
                <a:hlinkClick r:id="rId7"/>
              </a:rPr>
              <a:t>Skupina EÚ zameraná na boj proti dezinformáciám</a:t>
            </a:r>
            <a:r>
              <a:rPr lang="sk-SK" sz="1400" b="1" strike="noStrike" dirty="0">
                <a:solidFill>
                  <a:srgbClr val="1D848A"/>
                </a:solidFill>
                <a:latin typeface="Arial"/>
              </a:rPr>
              <a:t> </a:t>
            </a:r>
            <a:r>
              <a:rPr lang="sk-SK" sz="1400" b="0" strike="noStrike" dirty="0">
                <a:solidFill>
                  <a:srgbClr val="808080"/>
                </a:solidFill>
                <a:latin typeface="Arial"/>
              </a:rPr>
              <a:t>a kampaň EÚ </a:t>
            </a:r>
            <a:r>
              <a:rPr lang="sk-SK" sz="1400" b="1" strike="noStrike" dirty="0">
                <a:solidFill>
                  <a:srgbClr val="808080"/>
                </a:solidFill>
                <a:latin typeface="Arial"/>
              </a:rPr>
              <a:t>„</a:t>
            </a:r>
            <a:r>
              <a:rPr lang="sk-SK" sz="1400" b="1" u="sng" strike="noStrike" dirty="0">
                <a:solidFill>
                  <a:srgbClr val="964277"/>
                </a:solidFill>
                <a:uFillTx/>
                <a:latin typeface="Arial"/>
                <a:hlinkClick r:id="rId8"/>
              </a:rPr>
              <a:t>Premysli si, čo zverejníš</a:t>
            </a:r>
            <a:r>
              <a:rPr lang="sk-SK" sz="1400" b="1" strike="noStrike" dirty="0">
                <a:solidFill>
                  <a:srgbClr val="808080"/>
                </a:solidFill>
                <a:latin typeface="Arial"/>
              </a:rPr>
              <a:t>“ </a:t>
            </a:r>
            <a:r>
              <a:rPr lang="sk-SK" sz="1400" b="0" strike="noStrike" dirty="0">
                <a:solidFill>
                  <a:srgbClr val="808080"/>
                </a:solidFill>
                <a:latin typeface="Arial"/>
              </a:rPr>
              <a:t>(Think Before you Share)</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TIPY, AKO SA DOZVEDIEŤ VIAC – </a:t>
            </a:r>
            <a:r>
              <a:rPr lang="sk-SK" sz="1800" b="1" strike="noStrike" dirty="0">
                <a:solidFill>
                  <a:srgbClr val="FFFFFF"/>
                </a:solidFill>
                <a:latin typeface="Arial"/>
              </a:rPr>
              <a:t>VNÚTROŠTÁTNE ZDROJE</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RAKÚSKO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Click &amp; Check</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BELGICKO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Mediawijs</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BULHARSKO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Gramoten</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CHORVÁTSKO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Združenie pre komunikáciu a kultúru médií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Deti médií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Dni mediálnej gramotnosti</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CYPRUS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Boj proti dezinformáciám prostredníctvom mediálnej gramotnosti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ČESKÁ REPUBLIKA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Clovekvtisni</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Elpida</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DÁNSKO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Medzinárodná mediálna podpora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TjekDet</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8"/>
              </a:rPr>
              <a:t>DR Detektor</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Børneavisen</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Danske Medier </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NIEKOĽKO PRÍKLADOV</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k-SK" sz="1400" b="1" strike="noStrike" dirty="0">
                <a:solidFill>
                  <a:srgbClr val="0B1741"/>
                </a:solidFill>
                <a:latin typeface="Arial"/>
              </a:rPr>
              <a:t>NESPRÁVNY TITULOK</a:t>
            </a:r>
          </a:p>
        </p:txBody>
      </p:sp>
      <p:pic>
        <p:nvPicPr>
          <p:cNvPr id="302" name="Immagine 9"/>
          <p:cNvPicPr/>
          <p:nvPr/>
        </p:nvPicPr>
        <p:blipFill>
          <a:blip r:embed="rId6" cstate="print"/>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k-SK" sz="1400" b="1" strike="noStrike" dirty="0">
                <a:solidFill>
                  <a:srgbClr val="0B1741"/>
                </a:solidFill>
                <a:latin typeface="Arial"/>
              </a:rPr>
              <a:t>ZDROJ NEEXISTUJE</a:t>
            </a:r>
          </a:p>
        </p:txBody>
      </p:sp>
      <p:pic>
        <p:nvPicPr>
          <p:cNvPr id="304" name="Immagine 11"/>
          <p:cNvPicPr/>
          <p:nvPr/>
        </p:nvPicPr>
        <p:blipFill>
          <a:blip r:embed="rId7" cstate="print">
            <a:biLevel thresh="50000"/>
          </a:blip>
          <a:stretch/>
        </p:blipFill>
        <p:spPr>
          <a:xfrm>
            <a:off x="5549400" y="1216080"/>
            <a:ext cx="754200" cy="515160"/>
          </a:xfrm>
          <a:prstGeom prst="rect">
            <a:avLst/>
          </a:prstGeom>
          <a:ln w="0">
            <a:noFill/>
          </a:ln>
        </p:spPr>
      </p:pic>
      <p:sp>
        <p:nvSpPr>
          <p:cNvPr id="305" name="CustomShape 4"/>
          <p:cNvSpPr/>
          <p:nvPr/>
        </p:nvSpPr>
        <p:spPr>
          <a:xfrm>
            <a:off x="9308879" y="4533480"/>
            <a:ext cx="2318547"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800" b="1" strike="noStrike" dirty="0">
                <a:solidFill>
                  <a:srgbClr val="FFFFFF"/>
                </a:solidFill>
                <a:latin typeface="Arial"/>
              </a:rPr>
              <a:t>NEPRAVDA</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k-SK" sz="1400" b="1" strike="noStrike" dirty="0">
                <a:solidFill>
                  <a:srgbClr val="0A1641"/>
                </a:solidFill>
                <a:latin typeface="Arial"/>
              </a:rPr>
              <a:t>Fotka je z účtu iného dievčaťa, ktoré z tohto uhla vyzerá ako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k-SK" sz="1400" b="1" strike="noStrike" dirty="0">
                <a:solidFill>
                  <a:srgbClr val="0A1641"/>
                </a:solidFill>
                <a:latin typeface="Arial"/>
              </a:rPr>
              <a:t>Dailypresser.com nie je skutočné spravodajské webové sídlo, tento príspevok bol celý vymyslený.</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800" b="1" strike="noStrike" dirty="0">
                <a:solidFill>
                  <a:srgbClr val="FFFFFF"/>
                </a:solidFill>
                <a:latin typeface="Arial"/>
              </a:rPr>
              <a:t>NEPRAVDA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ESTÓNSKO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SALTO zapojenie a informova</a:t>
            </a:r>
            <a:r>
              <a:rPr lang="sk-SK" sz="1400" b="1" u="sng" strike="noStrike" dirty="0">
                <a:solidFill>
                  <a:srgbClr val="964277"/>
                </a:solidFill>
                <a:uFillTx/>
                <a:latin typeface="Arial"/>
                <a:hlinkClick r:id="rId4"/>
              </a:rPr>
              <a:t>nie</a:t>
            </a:r>
          </a:p>
          <a:p>
            <a:pPr>
              <a:lnSpc>
                <a:spcPct val="90000"/>
              </a:lnSpc>
              <a:spcBef>
                <a:spcPts val="1199"/>
              </a:spcBef>
            </a:pPr>
            <a:endParaRPr lang="fr-BE" sz="1400" b="0" strike="noStrike" spc="-1" dirty="0">
              <a:latin typeface="Arial"/>
            </a:endParaRPr>
          </a:p>
          <a:p>
            <a:pPr>
              <a:lnSpc>
                <a:spcPct val="90000"/>
              </a:lnSpc>
              <a:spcBef>
                <a:spcPts val="1199"/>
              </a:spcBef>
            </a:pPr>
            <a:r>
              <a:rPr lang="sk-SK" sz="1400" b="1" strike="noStrike" dirty="0">
                <a:solidFill>
                  <a:srgbClr val="0A1641"/>
                </a:solidFill>
                <a:latin typeface="Arial"/>
              </a:rPr>
              <a:t>FÍNSKO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Mediálna gramotnosť vo Fínsku</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Škola mediálnej gramotnosti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YLE</a:t>
            </a:r>
            <a:r>
              <a:rPr lang="sk-SK" sz="1200" b="0" u="sng" strike="noStrike" dirty="0">
                <a:solidFill>
                  <a:srgbClr val="964277"/>
                </a:solidFill>
                <a:uFillTx/>
                <a:latin typeface="Arial"/>
                <a:hlinkClick r:id="rId11"/>
              </a:rPr>
              <a:t> </a:t>
            </a:r>
            <a:r>
              <a:rPr lang="sk-SK" sz="1200" b="1" u="sng" strike="noStrike" dirty="0">
                <a:solidFill>
                  <a:srgbClr val="964277"/>
                </a:solidFill>
                <a:uFillTx/>
                <a:latin typeface="Arial"/>
                <a:hlinkClick r:id="rId11"/>
              </a:rPr>
              <a:t>Uutisluokka</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FRANCÚZSKO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IREX Europe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NEMECKO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DW Akademie</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GRÉCKO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Inštitút mediálnej gramotnosti</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2"/>
              </a:rPr>
              <a:t>Fakescape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MAĎARSKO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Televele</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ÍRSKO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Be Media Smart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TALIANSKO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Vzdelávanie o médiách</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Eurispes</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LOTYŠSKO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Superhrdinovia na internete</a:t>
            </a:r>
          </a:p>
          <a:p>
            <a:pPr>
              <a:lnSpc>
                <a:spcPct val="90000"/>
              </a:lnSpc>
              <a:spcBef>
                <a:spcPts val="1199"/>
              </a:spcBef>
            </a:pPr>
            <a:endParaRPr lang="fr-BE" sz="1200" b="0" strike="noStrike" spc="-1" dirty="0">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LITVA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Draugiškas internetas (priateľský internet)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Platforma mediálnej gramotnosti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Debunk.eu</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LUXEMBURSKO</a:t>
            </a:r>
          </a:p>
          <a:p>
            <a:pPr marL="171360" indent="-171000">
              <a:lnSpc>
                <a:spcPct val="90000"/>
              </a:lnSpc>
              <a:spcBef>
                <a:spcPts val="1199"/>
              </a:spcBef>
              <a:buClr>
                <a:srgbClr val="40BAD2"/>
              </a:buClr>
              <a:buFont typeface="Arial"/>
              <a:buChar char="•"/>
            </a:pPr>
            <a:r>
              <a:rPr lang="sk-SK" sz="1200" b="1" u="sng" strike="noStrike" dirty="0">
                <a:solidFill>
                  <a:srgbClr val="964277"/>
                </a:solidFill>
                <a:uFillTx/>
                <a:latin typeface="Arial"/>
                <a:hlinkClick r:id="rId18"/>
              </a:rPr>
              <a:t>Bee-secure</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MALTA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BeSmartOnline!</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HOLANDSKO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Európske žurnalistické centrum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2"/>
              </a:rPr>
              <a:t>Hoezomediawijs</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3"/>
              </a:rPr>
              <a:t>Zlé správy</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400" b="1" strike="noStrike" dirty="0">
                <a:solidFill>
                  <a:srgbClr val="0A1641"/>
                </a:solidFill>
                <a:latin typeface="Arial"/>
              </a:rPr>
              <a:t>POĽSKO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NadáciaŠtefana Bátoryho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Novinárske remeslo pre susedstvo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Demagóg</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Centrum občianskej náuky</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Dieťa v sieti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Nadácia Panoptykon</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Poľské združenie mediálnej gramotnosti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Nadácia škola s triedou</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Konkret 24</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PORTUGALSKO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Národná iniciatíva digitálnej kompetencie e.2030</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RUMUNSKO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ActiveWatch</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Organizácia Funky Citizens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Spoločnosť znalá médií </a:t>
            </a:r>
          </a:p>
          <a:p>
            <a:pPr>
              <a:lnSpc>
                <a:spcPct val="100000"/>
              </a:lnSpc>
            </a:pPr>
            <a:endParaRPr lang="fr-BE" sz="1200" b="0" strike="noStrike" spc="-1" dirty="0">
              <a:latin typeface="Arial"/>
            </a:endParaRPr>
          </a:p>
          <a:p>
            <a:pPr>
              <a:lnSpc>
                <a:spcPct val="100000"/>
              </a:lnSpc>
            </a:pPr>
            <a:endParaRPr lang="fr-BE" sz="1200" b="0" strike="noStrike" spc="-1" dirty="0">
              <a:latin typeface="Arial"/>
            </a:endParaRPr>
          </a:p>
          <a:p>
            <a:pPr>
              <a:lnSpc>
                <a:spcPct val="100000"/>
              </a:lnSpc>
            </a:pPr>
            <a:r>
              <a:rPr lang="sk-SK" sz="1400" b="1" strike="noStrike" dirty="0">
                <a:solidFill>
                  <a:srgbClr val="0A1641"/>
                </a:solidFill>
                <a:latin typeface="Arial"/>
              </a:rPr>
              <a:t>SLOVENSKO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Rada pre vysielanie a retransmisiu</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400" b="1" strike="noStrike" dirty="0">
                <a:solidFill>
                  <a:srgbClr val="0A1641"/>
                </a:solidFill>
                <a:latin typeface="Arial"/>
              </a:rPr>
              <a:t>ŠPANIELSKO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Internet Segura for Kids</a:t>
            </a:r>
          </a:p>
          <a:p>
            <a:pPr>
              <a:lnSpc>
                <a:spcPct val="90000"/>
              </a:lnSpc>
              <a:spcBef>
                <a:spcPts val="1199"/>
              </a:spcBef>
            </a:pPr>
            <a:endParaRPr lang="fr-BE" sz="1200" b="0" strike="noStrike" spc="-1" dirty="0">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400" b="1" strike="noStrike" dirty="0">
                <a:solidFill>
                  <a:srgbClr val="0A1641"/>
                </a:solidFill>
                <a:latin typeface="Arial"/>
              </a:rPr>
              <a:t>SLOVINSKO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MIPI – medijska in informacijska pismenost</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Otroci in mediji: iskanje resnice v svetu novic</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Medijska pismenost</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Safe</a:t>
            </a:r>
            <a:r>
              <a:rPr lang="sk-SK" dirty="0"/>
              <a:t/>
            </a:r>
            <a:br>
              <a:rPr lang="sk-SK" dirty="0"/>
            </a:br>
            <a:r>
              <a:rPr lang="sk-SK" sz="1200" b="1" strike="noStrike" dirty="0">
                <a:solidFill>
                  <a:srgbClr val="0A1641"/>
                </a:solidFill>
                <a:latin typeface="Arial"/>
              </a:rPr>
              <a:t> </a:t>
            </a:r>
          </a:p>
          <a:p>
            <a:pPr>
              <a:lnSpc>
                <a:spcPct val="90000"/>
              </a:lnSpc>
              <a:spcBef>
                <a:spcPts val="1199"/>
              </a:spcBef>
            </a:pPr>
            <a:r>
              <a:rPr lang="sk-SK" sz="1400" b="1" strike="noStrike" dirty="0">
                <a:solidFill>
                  <a:srgbClr val="0A1641"/>
                </a:solidFill>
                <a:latin typeface="Arial"/>
              </a:rPr>
              <a:t>ŠVÉDSKO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Švédska agentúra medzinárodného rozvoja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FOJO</a:t>
            </a:r>
            <a:r>
              <a:rPr lang="sk-SK" sz="1200" b="1" strike="noStrike" dirty="0">
                <a:solidFill>
                  <a:srgbClr val="0A1641"/>
                </a:solidFill>
                <a:latin typeface="Arial"/>
              </a:rPr>
              <a:t> </a:t>
            </a:r>
          </a:p>
          <a:p>
            <a:pPr>
              <a:lnSpc>
                <a:spcPct val="100000"/>
              </a:lnSpc>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PLÁN VÝUČBY</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cstate="print"/>
          <a:stretch/>
        </p:blipFill>
        <p:spPr>
          <a:xfrm>
            <a:off x="6504120" y="1865520"/>
            <a:ext cx="914040" cy="914040"/>
          </a:xfrm>
          <a:prstGeom prst="rect">
            <a:avLst/>
          </a:prstGeom>
          <a:ln w="0">
            <a:noFill/>
          </a:ln>
        </p:spPr>
      </p:pic>
      <p:grpSp>
        <p:nvGrpSpPr>
          <p:cNvPr id="316" name="Group 2"/>
          <p:cNvGrpSpPr/>
          <p:nvPr/>
        </p:nvGrpSpPr>
        <p:grpSpPr>
          <a:xfrm>
            <a:off x="7488180" y="836280"/>
            <a:ext cx="4092000" cy="721380"/>
            <a:chOff x="7488180" y="836280"/>
            <a:chExt cx="4092000" cy="721380"/>
          </a:xfrm>
        </p:grpSpPr>
        <p:sp>
          <p:nvSpPr>
            <p:cNvPr id="317" name="CustomShape 3"/>
            <p:cNvSpPr/>
            <p:nvPr/>
          </p:nvSpPr>
          <p:spPr>
            <a:xfrm>
              <a:off x="7488180" y="843420"/>
              <a:ext cx="409200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sk-SK" sz="2400" b="1" strike="noStrike" dirty="0">
                  <a:solidFill>
                    <a:srgbClr val="FFFFFF"/>
                  </a:solidFill>
                  <a:latin typeface="Arial"/>
                </a:rPr>
                <a:t>PRÁCA V SKUPINÁCH</a:t>
              </a:r>
            </a:p>
            <a:p>
              <a:pPr marL="457200">
                <a:lnSpc>
                  <a:spcPts val="1559"/>
                </a:lnSpc>
              </a:pPr>
              <a:r>
                <a:rPr lang="sk-SK" sz="1400" b="1" strike="noStrike" dirty="0">
                  <a:solidFill>
                    <a:srgbClr val="FFFFFF"/>
                  </a:solidFill>
                  <a:latin typeface="Arial"/>
                </a:rPr>
                <a:t>PRÍPADOVÉ ŠTÚDIE</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sk-SK" sz="2400" b="1" strike="noStrike" dirty="0">
                  <a:solidFill>
                    <a:srgbClr val="FFFFFF"/>
                  </a:solidFill>
                  <a:latin typeface="Arial"/>
                </a:rPr>
                <a:t>POCHOPENIE DEZINFORMÁCIÍ</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sk-SK" sz="2400" b="1" strike="noStrike" dirty="0">
                  <a:solidFill>
                    <a:srgbClr val="FFFFFF"/>
                  </a:solidFill>
                  <a:latin typeface="Arial"/>
                </a:rPr>
                <a:t>PREZENTÁCIE</a:t>
              </a:r>
            </a:p>
            <a:p>
              <a:pPr marL="457200">
                <a:lnSpc>
                  <a:spcPts val="2259"/>
                </a:lnSpc>
              </a:pPr>
              <a:r>
                <a:rPr lang="sk-SK" sz="2400" b="1" strike="noStrike" dirty="0">
                  <a:solidFill>
                    <a:srgbClr val="FFFFFF"/>
                  </a:solidFill>
                  <a:latin typeface="Arial"/>
                </a:rPr>
                <a:t>A DISKUSIE</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sk-SK" sz="2400" b="1" strike="noStrike" dirty="0">
                  <a:solidFill>
                    <a:srgbClr val="FFFFFF"/>
                  </a:solidFill>
                  <a:latin typeface="Arial"/>
                </a:rPr>
                <a:t>ZHRNUTIE A TIPY, AKO ZISTIŤ VIAC</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4</a:t>
              </a: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POCHOPENIE DEZINFORMÁCIÍ</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F5D00"/>
                </a:solidFill>
                <a:latin typeface="Arial"/>
              </a:rPr>
              <a:t>Čo</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sú dezinformácie?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600" b="1" strike="noStrike" dirty="0">
                  <a:solidFill>
                    <a:srgbClr val="FE5D00"/>
                  </a:solidFill>
                  <a:latin typeface="Arial"/>
                </a:rPr>
                <a:t>Príklady</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600" b="1" strike="noStrike" dirty="0">
                  <a:solidFill>
                    <a:srgbClr val="164193"/>
                  </a:solidFill>
                  <a:latin typeface="Arial"/>
                </a:rPr>
                <a:t>Odporúčané reakcie</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k-SK" sz="1600" b="1" strike="noStrike" dirty="0" smtClean="0">
                  <a:solidFill>
                    <a:srgbClr val="FFFFFF"/>
                  </a:solidFill>
                  <a:latin typeface="Arial"/>
                </a:rPr>
                <a:t>reagovať </a:t>
              </a:r>
              <a:r>
                <a:rPr lang="sk-SK" sz="1600" b="1" strike="noStrike" dirty="0">
                  <a:solidFill>
                    <a:srgbClr val="FFFFFF"/>
                  </a:solidFill>
                  <a:latin typeface="Arial"/>
                </a:rPr>
                <a:t>na dezinformácie?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fungujú dezinformácie?</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600" b="1" strike="noStrike" dirty="0">
                  <a:solidFill>
                    <a:srgbClr val="164193"/>
                  </a:solidFill>
                  <a:latin typeface="Arial"/>
                </a:rPr>
                <a:t>Príklady</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FAKTY</a:t>
            </a:r>
          </a:p>
        </p:txBody>
      </p:sp>
      <p:sp>
        <p:nvSpPr>
          <p:cNvPr id="348" name="CustomShape 4"/>
          <p:cNvSpPr/>
          <p:nvPr/>
        </p:nvSpPr>
        <p:spPr>
          <a:xfrm>
            <a:off x="4127400" y="1015920"/>
            <a:ext cx="3946336"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k-SK" sz="2000" b="1" strike="noStrike" dirty="0">
                <a:solidFill>
                  <a:srgbClr val="FFFFFF"/>
                </a:solidFill>
                <a:latin typeface="Arial"/>
              </a:rPr>
              <a:t>ZAHRANIČNÉ ZASAHOVANIE</a:t>
            </a:r>
          </a:p>
        </p:txBody>
      </p:sp>
      <p:sp>
        <p:nvSpPr>
          <p:cNvPr id="349" name="CustomShape 5"/>
          <p:cNvSpPr/>
          <p:nvPr/>
        </p:nvSpPr>
        <p:spPr>
          <a:xfrm>
            <a:off x="4127400" y="1546560"/>
            <a:ext cx="40626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OPERÁCIE OVPLYVŇOVANIA</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DEZINFORMÁCIE</a:t>
            </a:r>
          </a:p>
        </p:txBody>
      </p:sp>
      <p:sp>
        <p:nvSpPr>
          <p:cNvPr id="351" name="CustomShape 7"/>
          <p:cNvSpPr/>
          <p:nvPr/>
        </p:nvSpPr>
        <p:spPr>
          <a:xfrm>
            <a:off x="4127400" y="3670200"/>
            <a:ext cx="14119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NÁZORY</a:t>
            </a:r>
          </a:p>
        </p:txBody>
      </p:sp>
      <p:sp>
        <p:nvSpPr>
          <p:cNvPr id="352" name="CustomShape 8"/>
          <p:cNvSpPr/>
          <p:nvPr/>
        </p:nvSpPr>
        <p:spPr>
          <a:xfrm>
            <a:off x="4127400" y="2608560"/>
            <a:ext cx="3624218"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NESPRÁVNE INFORMÁCIE</a:t>
            </a:r>
          </a:p>
        </p:txBody>
      </p:sp>
      <p:sp>
        <p:nvSpPr>
          <p:cNvPr id="353" name="CustomShape 9"/>
          <p:cNvSpPr/>
          <p:nvPr/>
        </p:nvSpPr>
        <p:spPr>
          <a:xfrm>
            <a:off x="4127400" y="4201200"/>
            <a:ext cx="253317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SATIRA A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sk-SK" sz="4000" b="1" strike="noStrike" dirty="0">
                <a:solidFill>
                  <a:srgbClr val="FFFFFF"/>
                </a:solidFill>
                <a:latin typeface="Arial"/>
              </a:rPr>
              <a:t>ČO JE FAKT </a:t>
            </a:r>
          </a:p>
          <a:p>
            <a:pPr>
              <a:lnSpc>
                <a:spcPts val="3781"/>
              </a:lnSpc>
            </a:pPr>
            <a:r>
              <a:rPr lang="sk-SK" sz="4000" b="1" strike="noStrike" dirty="0">
                <a:solidFill>
                  <a:srgbClr val="FFFFFF"/>
                </a:solidFill>
                <a:latin typeface="Arial"/>
              </a:rPr>
              <a:t>ČO JE FIKCIA</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a:t>
            </a:r>
            <a:r>
              <a:rPr lang="sk-SK" sz="1800" strike="noStrike" dirty="0">
                <a:solidFill>
                  <a:srgbClr val="FFFFFF"/>
                </a:solidFill>
                <a:latin typeface="Arial"/>
              </a:rPr>
              <a:t> </a:t>
            </a:r>
            <a:r>
              <a:rPr lang="sk-SK" sz="1800" b="1" strike="noStrike" dirty="0">
                <a:solidFill>
                  <a:srgbClr val="FFFFFF"/>
                </a:solidFill>
                <a:latin typeface="Arial"/>
              </a:rPr>
              <a:t>HNUTIE „ANTI-VAX“</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1320" y="230940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sk-SK" sz="1800" b="1" strike="noStrike" dirty="0">
                <a:solidFill>
                  <a:srgbClr val="FFFFFF"/>
                </a:solidFill>
                <a:latin typeface="Arial"/>
              </a:rPr>
              <a:t>Falošné závery, sociálna ilúzia</a:t>
            </a:r>
          </a:p>
        </p:txBody>
      </p:sp>
      <p:sp>
        <p:nvSpPr>
          <p:cNvPr id="362" name="CustomShape 4"/>
          <p:cNvSpPr/>
          <p:nvPr/>
        </p:nvSpPr>
        <p:spPr>
          <a:xfrm>
            <a:off x="7141320" y="2844905"/>
            <a:ext cx="4230605" cy="13705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sk-SK" sz="1800" b="1" strike="noStrike" dirty="0">
                <a:solidFill>
                  <a:srgbClr val="FFFFFF"/>
                </a:solidFill>
                <a:latin typeface="Arial"/>
              </a:rPr>
              <a:t>Hľadanie obetného baránka, </a:t>
            </a:r>
            <a:r>
              <a:rPr lang="sk-SK" sz="1800" b="1" strike="noStrike" dirty="0" smtClean="0">
                <a:solidFill>
                  <a:srgbClr val="FFFFFF"/>
                </a:solidFill>
                <a:latin typeface="Arial"/>
              </a:rPr>
              <a:t/>
            </a:r>
            <a:br>
              <a:rPr lang="sk-SK" sz="1800" b="1" strike="noStrike" dirty="0" smtClean="0">
                <a:solidFill>
                  <a:srgbClr val="FFFFFF"/>
                </a:solidFill>
                <a:latin typeface="Arial"/>
              </a:rPr>
            </a:br>
            <a:r>
              <a:rPr lang="sk-SK" sz="1800" b="1" strike="noStrike" dirty="0" smtClean="0">
                <a:solidFill>
                  <a:srgbClr val="FFFFFF"/>
                </a:solidFill>
                <a:latin typeface="Arial"/>
              </a:rPr>
              <a:t>na </a:t>
            </a:r>
            <a:r>
              <a:rPr lang="sk-SK" sz="1800" b="1" strike="noStrike" dirty="0">
                <a:solidFill>
                  <a:srgbClr val="FFFFFF"/>
                </a:solidFill>
                <a:latin typeface="Arial"/>
              </a:rPr>
              <a:t>skutočné</a:t>
            </a:r>
            <a:r>
              <a:rPr lang="sk-SK" dirty="0"/>
              <a:t/>
            </a:r>
            <a:br>
              <a:rPr lang="sk-SK" dirty="0"/>
            </a:br>
            <a:r>
              <a:rPr lang="sk-SK" sz="1800" b="1" strike="noStrike" dirty="0">
                <a:solidFill>
                  <a:srgbClr val="FFFFFF"/>
                </a:solidFill>
                <a:latin typeface="Arial"/>
              </a:rPr>
              <a:t>dôvody autizmu sa zabúda/neanalyzujú sa</a:t>
            </a:r>
          </a:p>
        </p:txBody>
      </p:sp>
      <p:sp>
        <p:nvSpPr>
          <p:cNvPr id="363" name="CustomShape 5"/>
          <p:cNvSpPr/>
          <p:nvPr/>
        </p:nvSpPr>
        <p:spPr>
          <a:xfrm>
            <a:off x="7147440" y="43862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sk-SK" sz="1800" b="1" strike="noStrike" dirty="0">
                <a:solidFill>
                  <a:srgbClr val="FFFFFF"/>
                </a:solidFill>
                <a:latin typeface="Arial"/>
              </a:rPr>
              <a:t>Dlhodobý výsledok: pokles</a:t>
            </a:r>
          </a:p>
          <a:p>
            <a:pPr algn="ctr">
              <a:lnSpc>
                <a:spcPts val="1661"/>
              </a:lnSpc>
            </a:pPr>
            <a:r>
              <a:rPr lang="sk-SK" sz="1800" b="1" strike="noStrike" dirty="0">
                <a:solidFill>
                  <a:srgbClr val="FFFFFF"/>
                </a:solidFill>
                <a:latin typeface="Arial"/>
              </a:rPr>
              <a:t>% zaočkovaných znamená neskôr masovú epidémiu</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a:t>
            </a:r>
            <a:r>
              <a:rPr lang="sk-SK" sz="1800" b="1" strike="noStrike" dirty="0">
                <a:solidFill>
                  <a:srgbClr val="FFFFFF"/>
                </a:solidFill>
                <a:latin typeface="Arial"/>
              </a:rPr>
              <a:t> PRÍBEH O TOM, AKO SIETE 5G SPÔSOBUJÚ KORONAVÍRUS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k-SK" sz="2000" b="1" strike="noStrike" dirty="0">
                <a:solidFill>
                  <a:srgbClr val="FFFFFF"/>
                </a:solidFill>
                <a:latin typeface="Arial"/>
              </a:rPr>
              <a:t>SLOBODA PREJAVU</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sk-SK" sz="2000" b="1" strike="noStrike" dirty="0">
                <a:solidFill>
                  <a:srgbClr val="FFFFFF"/>
                </a:solidFill>
                <a:latin typeface="Arial"/>
              </a:rPr>
              <a:t>STAROSŤ O</a:t>
            </a:r>
          </a:p>
          <a:p>
            <a:pPr>
              <a:lnSpc>
                <a:spcPts val="1899"/>
              </a:lnSpc>
            </a:pPr>
            <a:r>
              <a:rPr lang="sk-SK" sz="2000" b="1" strike="noStrike" dirty="0">
                <a:solidFill>
                  <a:srgbClr val="FFFFFF"/>
                </a:solidFill>
                <a:latin typeface="Arial"/>
              </a:rPr>
              <a:t>ZDRAVOTNÉ ÚČINKY</a:t>
            </a:r>
          </a:p>
        </p:txBody>
      </p:sp>
      <p:sp>
        <p:nvSpPr>
          <p:cNvPr id="370" name="CustomShape 5"/>
          <p:cNvSpPr/>
          <p:nvPr/>
        </p:nvSpPr>
        <p:spPr>
          <a:xfrm>
            <a:off x="7008840" y="1219680"/>
            <a:ext cx="45151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k-SK" sz="2000" b="1" strike="noStrike" dirty="0">
                <a:solidFill>
                  <a:srgbClr val="FFFFFF"/>
                </a:solidFill>
                <a:latin typeface="Arial"/>
              </a:rPr>
              <a:t>POŠKODZOVANIE STOŽIAROV 5G</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KOMUNIKAČNÉ</a:t>
            </a:r>
          </a:p>
          <a:p>
            <a:pPr>
              <a:lnSpc>
                <a:spcPts val="1899"/>
              </a:lnSpc>
            </a:pPr>
            <a:r>
              <a:rPr lang="sk-SK" sz="2000" b="1" strike="noStrike" dirty="0">
                <a:solidFill>
                  <a:srgbClr val="FFFFFF"/>
                </a:solidFill>
                <a:latin typeface="Arial"/>
              </a:rPr>
              <a:t>SIETE ZLYHÁVAJÚ</a:t>
            </a:r>
          </a:p>
        </p:txBody>
      </p:sp>
      <p:sp>
        <p:nvSpPr>
          <p:cNvPr id="372" name="CustomShape 7"/>
          <p:cNvSpPr/>
          <p:nvPr/>
        </p:nvSpPr>
        <p:spPr>
          <a:xfrm>
            <a:off x="6884280" y="3844440"/>
            <a:ext cx="420408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NEPRAVDIVÉ SPÁJANIE </a:t>
            </a:r>
          </a:p>
          <a:p>
            <a:pPr>
              <a:lnSpc>
                <a:spcPts val="1899"/>
              </a:lnSpc>
            </a:pPr>
            <a:r>
              <a:rPr lang="sk-SK" sz="2000" b="1" strike="noStrike" dirty="0">
                <a:solidFill>
                  <a:srgbClr val="FFFFFF"/>
                </a:solidFill>
                <a:latin typeface="Arial"/>
              </a:rPr>
              <a:t>COVID-19 SO </a:t>
            </a:r>
          </a:p>
          <a:p>
            <a:pPr>
              <a:lnSpc>
                <a:spcPts val="1899"/>
              </a:lnSpc>
            </a:pPr>
            <a:r>
              <a:rPr lang="sk-SK" sz="2000" b="1" strike="noStrike" dirty="0">
                <a:solidFill>
                  <a:srgbClr val="FFFFFF"/>
                </a:solidFill>
                <a:latin typeface="Arial"/>
              </a:rPr>
              <a:t>SIEŤOVÝMI TECHNOLÓGIAMI</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a:t>
            </a:r>
            <a:r>
              <a:rPr lang="sk-SK" sz="1800" b="1" strike="noStrike" dirty="0">
                <a:solidFill>
                  <a:srgbClr val="FFFFFF"/>
                </a:solidFill>
                <a:latin typeface="Arial"/>
              </a:rPr>
              <a:t> PITIE TEPLEJ VODY ZABÍJA KORONAVÍRUS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sk-SK" sz="2000" b="1" strike="noStrike" dirty="0">
                <a:solidFill>
                  <a:srgbClr val="FFFFFF"/>
                </a:solidFill>
                <a:latin typeface="Arial"/>
              </a:rPr>
              <a:t>PITIE HORÚCEJ VODY </a:t>
            </a:r>
          </a:p>
          <a:p>
            <a:pPr>
              <a:lnSpc>
                <a:spcPts val="1899"/>
              </a:lnSpc>
            </a:pPr>
            <a:r>
              <a:rPr lang="sk-SK" sz="2000" b="1" strike="noStrike" dirty="0">
                <a:solidFill>
                  <a:srgbClr val="FFFFFF"/>
                </a:solidFill>
                <a:latin typeface="Arial"/>
              </a:rPr>
              <a:t>NIKOMU FYZICKY</a:t>
            </a:r>
          </a:p>
          <a:p>
            <a:pPr>
              <a:lnSpc>
                <a:spcPts val="1899"/>
              </a:lnSpc>
            </a:pPr>
            <a:r>
              <a:rPr lang="sk-SK" sz="2000" b="1" strike="noStrike" dirty="0">
                <a:solidFill>
                  <a:srgbClr val="FFFFFF"/>
                </a:solidFill>
                <a:latin typeface="Arial"/>
              </a:rPr>
              <a:t>NEUBLÍŽI</a:t>
            </a: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sk-SK" sz="2000" b="1" strike="noStrike" dirty="0">
                <a:solidFill>
                  <a:srgbClr val="FFFFFF"/>
                </a:solidFill>
                <a:latin typeface="Arial"/>
              </a:rPr>
              <a:t>ODPÚTAVA POZORNOSŤ</a:t>
            </a:r>
          </a:p>
          <a:p>
            <a:pPr>
              <a:lnSpc>
                <a:spcPts val="1899"/>
              </a:lnSpc>
            </a:pPr>
            <a:r>
              <a:rPr lang="sk-SK" sz="2000" b="1" strike="noStrike" dirty="0">
                <a:solidFill>
                  <a:srgbClr val="FFFFFF"/>
                </a:solidFill>
                <a:latin typeface="Arial"/>
              </a:rPr>
              <a:t>OD REÁLNYCH</a:t>
            </a:r>
          </a:p>
          <a:p>
            <a:pPr>
              <a:lnSpc>
                <a:spcPts val="1899"/>
              </a:lnSpc>
            </a:pPr>
            <a:r>
              <a:rPr lang="sk-SK" sz="2000" b="1" strike="noStrike" dirty="0">
                <a:solidFill>
                  <a:srgbClr val="FFFFFF"/>
                </a:solidFill>
                <a:latin typeface="Arial"/>
              </a:rPr>
              <a:t>SPÔSOBOV OCHRANY</a:t>
            </a:r>
          </a:p>
          <a:p>
            <a:pPr>
              <a:lnSpc>
                <a:spcPts val="1899"/>
              </a:lnSpc>
            </a:pPr>
            <a:r>
              <a:rPr lang="sk-SK" sz="1400" b="0" strike="noStrike" dirty="0">
                <a:solidFill>
                  <a:srgbClr val="FFFFFF"/>
                </a:solidFill>
                <a:latin typeface="Arial"/>
              </a:rPr>
              <a:t>(umývanie rúk, dodržiavanie odstupu, rúško)</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FALOŠNÝ POCIT OCHRANY</a:t>
            </a:r>
          </a:p>
          <a:p>
            <a:pPr>
              <a:lnSpc>
                <a:spcPts val="1899"/>
              </a:lnSpc>
            </a:pPr>
            <a:r>
              <a:rPr lang="sk-SK" sz="2000" b="1" strike="noStrike" dirty="0">
                <a:solidFill>
                  <a:srgbClr val="FFFFFF"/>
                </a:solidFill>
                <a:latin typeface="Arial"/>
              </a:rPr>
              <a:t>PRED KORONAVÍRUSOM</a:t>
            </a:r>
          </a:p>
        </p:txBody>
      </p:sp>
      <p:sp>
        <p:nvSpPr>
          <p:cNvPr id="378" name="CustomShape 5"/>
          <p:cNvSpPr/>
          <p:nvPr/>
        </p:nvSpPr>
        <p:spPr>
          <a:xfrm>
            <a:off x="7292520" y="3695400"/>
            <a:ext cx="445824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VYUŽÍVA STRACH A NEISTOTU </a:t>
            </a:r>
          </a:p>
          <a:p>
            <a:pPr>
              <a:lnSpc>
                <a:spcPts val="1899"/>
              </a:lnSpc>
            </a:pPr>
            <a:r>
              <a:rPr lang="sk-SK" sz="2000" b="1" strike="noStrike" dirty="0">
                <a:solidFill>
                  <a:srgbClr val="FFFFFF"/>
                </a:solidFill>
                <a:latin typeface="Arial"/>
              </a:rPr>
              <a:t>ĽUDÍ NA ŠÍRENIE </a:t>
            </a:r>
          </a:p>
          <a:p>
            <a:pPr>
              <a:lnSpc>
                <a:spcPts val="1899"/>
              </a:lnSpc>
            </a:pPr>
            <a:r>
              <a:rPr lang="sk-SK" sz="2000" b="1" strike="noStrike" dirty="0">
                <a:solidFill>
                  <a:srgbClr val="FFFFFF"/>
                </a:solidFill>
                <a:latin typeface="Arial"/>
              </a:rPr>
              <a:t>NEVEDECKÝCH INFORMÁCIÍ</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2340</TotalTime>
  <Words>1794</Words>
  <Application>Microsoft Office PowerPoint</Application>
  <PresentationFormat>Vlastná</PresentationFormat>
  <Paragraphs>590</Paragraphs>
  <Slides>34</Slides>
  <Notes>23</Notes>
  <HiddenSlides>0</HiddenSlides>
  <MMClips>1</MMClips>
  <ScaleCrop>false</ScaleCrop>
  <HeadingPairs>
    <vt:vector size="4" baseType="variant">
      <vt:variant>
        <vt:lpstr>Motív</vt:lpstr>
      </vt:variant>
      <vt:variant>
        <vt:i4>7</vt:i4>
      </vt:variant>
      <vt:variant>
        <vt:lpstr>Nadpisy snímok</vt:lpstr>
      </vt:variant>
      <vt:variant>
        <vt:i4>34</vt:i4>
      </vt:variant>
    </vt:vector>
  </HeadingPairs>
  <TitlesOfParts>
    <vt:vector size="41" baseType="lpstr">
      <vt:lpstr>Office Theme</vt:lpstr>
      <vt:lpstr>Office Theme</vt:lpstr>
      <vt:lpstr>Office Theme</vt:lpstr>
      <vt:lpstr>Office Theme</vt:lpstr>
      <vt:lpstr>Office Theme</vt:lpstr>
      <vt:lpstr>Office Theme</vt:lpstr>
      <vt:lpstr>Office Theme</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lpstr>Snímka 26</vt:lpstr>
      <vt:lpstr>Snímka 27</vt:lpstr>
      <vt:lpstr>Snímka 28</vt:lpstr>
      <vt:lpstr>Snímka 29</vt:lpstr>
      <vt:lpstr>Snímka 30</vt:lpstr>
      <vt:lpstr>Snímka 31</vt:lpstr>
      <vt:lpstr>Snímka 32</vt:lpstr>
      <vt:lpstr>Snímka 33</vt:lpstr>
      <vt:lpstr>Snímka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Ucitel</cp:lastModifiedBy>
  <cp:revision>86</cp:revision>
  <dcterms:created xsi:type="dcterms:W3CDTF">2021-01-13T11:40:04Z</dcterms:created>
  <dcterms:modified xsi:type="dcterms:W3CDTF">2021-05-07T07:21:06Z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