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</p:sldMasterIdLst>
  <p:notesMasterIdLst>
    <p:notesMasterId r:id="rId17"/>
  </p:notesMasterIdLst>
  <p:handoutMasterIdLst>
    <p:handoutMasterId r:id="rId18"/>
  </p:handoutMasterIdLst>
  <p:sldIdLst>
    <p:sldId id="298" r:id="rId4"/>
    <p:sldId id="283" r:id="rId5"/>
    <p:sldId id="322" r:id="rId6"/>
    <p:sldId id="305" r:id="rId7"/>
    <p:sldId id="300" r:id="rId8"/>
    <p:sldId id="326" r:id="rId9"/>
    <p:sldId id="327" r:id="rId10"/>
    <p:sldId id="328" r:id="rId11"/>
    <p:sldId id="329" r:id="rId12"/>
    <p:sldId id="330" r:id="rId13"/>
    <p:sldId id="304" r:id="rId14"/>
    <p:sldId id="296" r:id="rId15"/>
    <p:sldId id="314" r:id="rId16"/>
  </p:sldIdLst>
  <p:sldSz cx="12192000" cy="6858000"/>
  <p:notesSz cx="6799263" cy="9929813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74" autoAdjust="0"/>
  </p:normalViewPr>
  <p:slideViewPr>
    <p:cSldViewPr snapToGrid="0">
      <p:cViewPr varScale="1">
        <p:scale>
          <a:sx n="116" d="100"/>
          <a:sy n="116" d="100"/>
        </p:scale>
        <p:origin x="37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6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nna\Desktop\dyrektor%202\Hania\OKE_SP_egzamin%208-klasist&#243;w\E8_2020-21\WYNIKI_E8_2021.05\A_nasza%20szko&#322;a\wyniki%20uczni&#243;w%20zestawieni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nna\Desktop\dyrektor%202\Hania\OKE_SP_egzamin%208-klasist&#243;w\E8_2020-21\WYNIKI_E8_2021.05\A_nasza%20szko&#322;a\wyniki%20uczni&#243;w%20zestawieni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nna\Desktop\dyrektor%202\Hania\OKE_SP_egzamin%208-klasist&#243;w\E8_2020-21\WYNIKI_E8_2021.05\A_nasza%20szko&#322;a\wyniki%20uczni&#243;w%20zestawieni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nna\Desktop\dyrektor%202\Hania\OKE_SP_egzamin%208-klasist&#243;w\E8_2020-21\WYNIKI_E8_2021.05\A_nasza%20szko&#322;a\wyniki%20uczni&#243;w%20zestawieni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'zestawienie-wykres'!$B$3</c:f>
              <c:strCache>
                <c:ptCount val="1"/>
                <c:pt idx="0">
                  <c:v>NASZA SZKOŁA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'zestawienie-wykres'!$A$4:$A$6</c:f>
              <c:strCache>
                <c:ptCount val="3"/>
                <c:pt idx="0">
                  <c:v>J.POLSKI</c:v>
                </c:pt>
                <c:pt idx="1">
                  <c:v>MATEMATYKA</c:v>
                </c:pt>
                <c:pt idx="2">
                  <c:v>J.ANGIELSKI</c:v>
                </c:pt>
              </c:strCache>
            </c:strRef>
          </c:cat>
          <c:val>
            <c:numRef>
              <c:f>'zestawienie-wykres'!$B$4:$B$6</c:f>
              <c:numCache>
                <c:formatCode>0%</c:formatCode>
                <c:ptCount val="3"/>
                <c:pt idx="0">
                  <c:v>0.73</c:v>
                </c:pt>
                <c:pt idx="1">
                  <c:v>0.82</c:v>
                </c:pt>
                <c:pt idx="2">
                  <c:v>0.94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93-4064-A4FC-17F0246A8F77}"/>
            </c:ext>
          </c:extLst>
        </c:ser>
        <c:ser>
          <c:idx val="1"/>
          <c:order val="1"/>
          <c:tx>
            <c:strRef>
              <c:f>'zestawienie-wykres'!$C$3</c:f>
              <c:strCache>
                <c:ptCount val="1"/>
                <c:pt idx="0">
                  <c:v>URSYNÓW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'zestawienie-wykres'!$A$4:$A$6</c:f>
              <c:strCache>
                <c:ptCount val="3"/>
                <c:pt idx="0">
                  <c:v>J.POLSKI</c:v>
                </c:pt>
                <c:pt idx="1">
                  <c:v>MATEMATYKA</c:v>
                </c:pt>
                <c:pt idx="2">
                  <c:v>J.ANGIELSKI</c:v>
                </c:pt>
              </c:strCache>
            </c:strRef>
          </c:cat>
          <c:val>
            <c:numRef>
              <c:f>'zestawienie-wykres'!$C$4:$C$6</c:f>
              <c:numCache>
                <c:formatCode>0%</c:formatCode>
                <c:ptCount val="3"/>
                <c:pt idx="0">
                  <c:v>0.74</c:v>
                </c:pt>
                <c:pt idx="1">
                  <c:v>0.71</c:v>
                </c:pt>
                <c:pt idx="2">
                  <c:v>0.89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93-4064-A4FC-17F0246A8F77}"/>
            </c:ext>
          </c:extLst>
        </c:ser>
        <c:ser>
          <c:idx val="2"/>
          <c:order val="2"/>
          <c:tx>
            <c:strRef>
              <c:f>'zestawienie-wykres'!$D$3</c:f>
              <c:strCache>
                <c:ptCount val="1"/>
                <c:pt idx="0">
                  <c:v>m.st. WARSZAWA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'zestawienie-wykres'!$A$4:$A$6</c:f>
              <c:strCache>
                <c:ptCount val="3"/>
                <c:pt idx="0">
                  <c:v>J.POLSKI</c:v>
                </c:pt>
                <c:pt idx="1">
                  <c:v>MATEMATYKA</c:v>
                </c:pt>
                <c:pt idx="2">
                  <c:v>J.ANGIELSKI</c:v>
                </c:pt>
              </c:strCache>
            </c:strRef>
          </c:cat>
          <c:val>
            <c:numRef>
              <c:f>'zestawienie-wykres'!$D$4:$D$6</c:f>
              <c:numCache>
                <c:formatCode>0%</c:formatCode>
                <c:ptCount val="3"/>
                <c:pt idx="0">
                  <c:v>0.69</c:v>
                </c:pt>
                <c:pt idx="1">
                  <c:v>0.62</c:v>
                </c:pt>
                <c:pt idx="2">
                  <c:v>0.83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793-4064-A4FC-17F0246A8F77}"/>
            </c:ext>
          </c:extLst>
        </c:ser>
        <c:ser>
          <c:idx val="3"/>
          <c:order val="3"/>
          <c:tx>
            <c:strRef>
              <c:f>'zestawienie-wykres'!$E$3</c:f>
              <c:strCache>
                <c:ptCount val="1"/>
                <c:pt idx="0">
                  <c:v>woj.MAZOWIECKIE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'zestawienie-wykres'!$A$4:$A$6</c:f>
              <c:strCache>
                <c:ptCount val="3"/>
                <c:pt idx="0">
                  <c:v>J.POLSKI</c:v>
                </c:pt>
                <c:pt idx="1">
                  <c:v>MATEMATYKA</c:v>
                </c:pt>
                <c:pt idx="2">
                  <c:v>J.ANGIELSKI</c:v>
                </c:pt>
              </c:strCache>
            </c:strRef>
          </c:cat>
          <c:val>
            <c:numRef>
              <c:f>'zestawienie-wykres'!$E$4:$E$6</c:f>
              <c:numCache>
                <c:formatCode>0%</c:formatCode>
                <c:ptCount val="3"/>
                <c:pt idx="0">
                  <c:v>0.64</c:v>
                </c:pt>
                <c:pt idx="1">
                  <c:v>0.52</c:v>
                </c:pt>
                <c:pt idx="2">
                  <c:v>0.71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793-4064-A4FC-17F0246A8F77}"/>
            </c:ext>
          </c:extLst>
        </c:ser>
        <c:ser>
          <c:idx val="4"/>
          <c:order val="4"/>
          <c:tx>
            <c:strRef>
              <c:f>'zestawienie-wykres'!$F$3</c:f>
              <c:strCache>
                <c:ptCount val="1"/>
                <c:pt idx="0">
                  <c:v>POLSKA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'zestawienie-wykres'!$A$4:$A$6</c:f>
              <c:strCache>
                <c:ptCount val="3"/>
                <c:pt idx="0">
                  <c:v>J.POLSKI</c:v>
                </c:pt>
                <c:pt idx="1">
                  <c:v>MATEMATYKA</c:v>
                </c:pt>
                <c:pt idx="2">
                  <c:v>J.ANGIELSKI</c:v>
                </c:pt>
              </c:strCache>
            </c:strRef>
          </c:cat>
          <c:val>
            <c:numRef>
              <c:f>'zestawienie-wykres'!$F$4:$F$6</c:f>
              <c:numCache>
                <c:formatCode>0%</c:formatCode>
                <c:ptCount val="3"/>
                <c:pt idx="0">
                  <c:v>0.6</c:v>
                </c:pt>
                <c:pt idx="1">
                  <c:v>0.47</c:v>
                </c:pt>
                <c:pt idx="2">
                  <c:v>0.66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793-4064-A4FC-17F0246A8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22635472"/>
        <c:axId val="-922632208"/>
      </c:barChart>
      <c:catAx>
        <c:axId val="-92263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922632208"/>
        <c:crosses val="autoZero"/>
        <c:auto val="1"/>
        <c:lblAlgn val="ctr"/>
        <c:lblOffset val="100"/>
        <c:noMultiLvlLbl val="0"/>
      </c:catAx>
      <c:valAx>
        <c:axId val="-92263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92263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'do wykresu'!$A$2</c:f>
              <c:strCache>
                <c:ptCount val="1"/>
                <c:pt idx="0">
                  <c:v>J.POLSKI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'do wykresu'!$A$3:$A$19</c:f>
              <c:numCache>
                <c:formatCode>General</c:formatCode>
                <c:ptCount val="17"/>
                <c:pt idx="0">
                  <c:v>91</c:v>
                </c:pt>
                <c:pt idx="1">
                  <c:v>89</c:v>
                </c:pt>
                <c:pt idx="2">
                  <c:v>82</c:v>
                </c:pt>
                <c:pt idx="3">
                  <c:v>80</c:v>
                </c:pt>
                <c:pt idx="4">
                  <c:v>78</c:v>
                </c:pt>
                <c:pt idx="5">
                  <c:v>76</c:v>
                </c:pt>
                <c:pt idx="6">
                  <c:v>76</c:v>
                </c:pt>
                <c:pt idx="7">
                  <c:v>73</c:v>
                </c:pt>
                <c:pt idx="8">
                  <c:v>73</c:v>
                </c:pt>
                <c:pt idx="9">
                  <c:v>71</c:v>
                </c:pt>
                <c:pt idx="10">
                  <c:v>71</c:v>
                </c:pt>
                <c:pt idx="11">
                  <c:v>69</c:v>
                </c:pt>
                <c:pt idx="12">
                  <c:v>69</c:v>
                </c:pt>
                <c:pt idx="13">
                  <c:v>64</c:v>
                </c:pt>
                <c:pt idx="14">
                  <c:v>60</c:v>
                </c:pt>
                <c:pt idx="15">
                  <c:v>56</c:v>
                </c:pt>
                <c:pt idx="16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80-4CA6-9055-22F15B54F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22633840"/>
        <c:axId val="-922637648"/>
      </c:barChart>
      <c:catAx>
        <c:axId val="-922633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922637648"/>
        <c:crosses val="autoZero"/>
        <c:auto val="1"/>
        <c:lblAlgn val="ctr"/>
        <c:lblOffset val="100"/>
        <c:noMultiLvlLbl val="0"/>
      </c:catAx>
      <c:valAx>
        <c:axId val="-92263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922633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MATEMATYKA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'do wykresu'!$B$2</c:f>
              <c:strCache>
                <c:ptCount val="1"/>
                <c:pt idx="0">
                  <c:v>MATEMATYKA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'do wykresu'!$B$3:$B$19</c:f>
              <c:numCache>
                <c:formatCode>General</c:formatCode>
                <c:ptCount val="1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96</c:v>
                </c:pt>
                <c:pt idx="5">
                  <c:v>92</c:v>
                </c:pt>
                <c:pt idx="6">
                  <c:v>92</c:v>
                </c:pt>
                <c:pt idx="7">
                  <c:v>88</c:v>
                </c:pt>
                <c:pt idx="8">
                  <c:v>88</c:v>
                </c:pt>
                <c:pt idx="9">
                  <c:v>84</c:v>
                </c:pt>
                <c:pt idx="10">
                  <c:v>84</c:v>
                </c:pt>
                <c:pt idx="11">
                  <c:v>84</c:v>
                </c:pt>
                <c:pt idx="12">
                  <c:v>80</c:v>
                </c:pt>
                <c:pt idx="13">
                  <c:v>64</c:v>
                </c:pt>
                <c:pt idx="14">
                  <c:v>56</c:v>
                </c:pt>
                <c:pt idx="15">
                  <c:v>52</c:v>
                </c:pt>
                <c:pt idx="16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FA-46E8-B7AD-A0E87E548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22642000"/>
        <c:axId val="-922630576"/>
      </c:barChart>
      <c:catAx>
        <c:axId val="-922642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922630576"/>
        <c:crosses val="autoZero"/>
        <c:auto val="1"/>
        <c:lblAlgn val="ctr"/>
        <c:lblOffset val="100"/>
        <c:noMultiLvlLbl val="0"/>
      </c:catAx>
      <c:valAx>
        <c:axId val="-92263057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92264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370317817553743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'do wykresu'!$C$2</c:f>
              <c:strCache>
                <c:ptCount val="1"/>
                <c:pt idx="0">
                  <c:v>J.ANGIELSKI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'do wykresu'!$C$3:$C$19</c:f>
              <c:numCache>
                <c:formatCode>General</c:formatCode>
                <c:ptCount val="1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98</c:v>
                </c:pt>
                <c:pt idx="8">
                  <c:v>98</c:v>
                </c:pt>
                <c:pt idx="9">
                  <c:v>98</c:v>
                </c:pt>
                <c:pt idx="10">
                  <c:v>98</c:v>
                </c:pt>
                <c:pt idx="11">
                  <c:v>98</c:v>
                </c:pt>
                <c:pt idx="12">
                  <c:v>98</c:v>
                </c:pt>
                <c:pt idx="13">
                  <c:v>98</c:v>
                </c:pt>
                <c:pt idx="14">
                  <c:v>93</c:v>
                </c:pt>
                <c:pt idx="15">
                  <c:v>91</c:v>
                </c:pt>
                <c:pt idx="16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8B-4E0A-8BDB-CA3FF78B1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22634928"/>
        <c:axId val="-922636560"/>
      </c:barChart>
      <c:catAx>
        <c:axId val="-9226349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922636560"/>
        <c:crosses val="autoZero"/>
        <c:auto val="1"/>
        <c:lblAlgn val="ctr"/>
        <c:lblOffset val="100"/>
        <c:noMultiLvlLbl val="0"/>
      </c:catAx>
      <c:valAx>
        <c:axId val="-92263656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92263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r>
              <a:rPr lang="pl-PL"/>
              <a:t>WYNIKI  EGZAMINÓW  ÓSMOKLASISTÓW         r.szk. 2020/2021</a:t>
            </a:r>
            <a:endParaRPr lang="pl-PL" dirty="0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05F6F8-5FA6-46DF-BB02-F43ECCC7D95B}" type="datetime1">
              <a:rPr lang="pl-PL" smtClean="0"/>
              <a:t>20.09.2021</a:t>
            </a:fld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r>
              <a:rPr lang="pl-PL"/>
              <a:t>WYNIKI  EGZAMINÓW  ÓSMOKLASISTÓW         r.szk. 2020/2021</a:t>
            </a:r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65CE9-30C1-43D6-8A95-9B0D502EF4C4}" type="datetime1">
              <a:rPr lang="pl-PL" smtClean="0"/>
              <a:pPr/>
              <a:t>20.09.2021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/>
              <a:t>Edytuj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7513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5746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6985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4666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4535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5712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6164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1065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9698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3806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4174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9625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1083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raz — symbol zastępczy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Tutaj wstaw lub przeciągnij i upuść własne zdjęcie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100" b="1" spc="-300" dirty="0"/>
            </a:lvl1pPr>
          </a:lstStyle>
          <a:p>
            <a:pPr lvl="0" algn="r" rtl="0"/>
            <a:r>
              <a:rPr lang="pl-PL" dirty="0"/>
              <a:t>Kliknij, aby edytować tytuł prezentacji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tytuł strony</a:t>
            </a: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xmlns="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Podtytuł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Tekst — symbol zastępczy 4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tytuł strony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Podtytuł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Tekst — symbol zastępczy 5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tytuł strony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Podtytuł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Tekst — symbol zastępczy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15" name="Tekst — symbol zastępczy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17" name="Tekst — symbol zastępczy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xmlns="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tytuł strony</a:t>
            </a: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xmlns="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Podtytuł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xmlns="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opka — symbol zastępczy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3" name="Numer slajdu — symbol zastępczy 2">
            <a:extLst>
              <a:ext uri="{FF2B5EF4-FFF2-40B4-BE49-F238E27FC236}">
                <a16:creationId xmlns:a16="http://schemas.microsoft.com/office/drawing/2014/main" xmlns="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xmlns="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dirty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podziału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raz — symbol zastępczy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Tutaj wstaw lub przeciągnij i upuść </a:t>
            </a:r>
            <a:br>
              <a:rPr lang="pl-PL" dirty="0"/>
            </a:br>
            <a:r>
              <a:rPr lang="pl-PL" dirty="0"/>
              <a:t>własne zdjęcie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100" b="1" spc="-300" dirty="0"/>
            </a:lvl1pPr>
          </a:lstStyle>
          <a:p>
            <a:pPr lvl="0" algn="r" rtl="0"/>
            <a:r>
              <a:rPr lang="pl-PL" dirty="0"/>
              <a:t>Kliknij, aby edytować podział sekcji</a:t>
            </a: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dirty="0"/>
              <a:t>Kliknij, aby edytować styl wzorca podtytułu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podziału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raz — symbol zastępczy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Tutaj wstaw lub przeciągnij i upuść </a:t>
            </a:r>
            <a:br>
              <a:rPr lang="pl-PL" dirty="0"/>
            </a:br>
            <a:r>
              <a:rPr lang="pl-PL" dirty="0"/>
              <a:t>własne zdjęcie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xmlns="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41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pl-PL" dirty="0"/>
              <a:t>Kliknij, aby edytować podział sekcji</a:t>
            </a: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dirty="0"/>
              <a:t>Kliknij, aby edytować styl wzorca podtytułu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tekstu — ukła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raz — symbol zastępczy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Wstaw lub przeciągnij i upuść własne zdjęcie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41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Edytuj tytuł strony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Podtytuł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tekstu — ukł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raz — symbol zastępczy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Wstaw lub przeciągnij i upuść własne zdjęcie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90000"/>
              </a:lnSpc>
              <a:defRPr sz="41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tytuł strony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Podtytuł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tytuł strony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Podtytuł</a:t>
            </a:r>
          </a:p>
        </p:txBody>
      </p:sp>
      <p:sp>
        <p:nvSpPr>
          <p:cNvPr id="3" name="Symbol zastępczy po lewej stronie porównania 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Symbol zastępczy po lewej stronie porównania 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8" name="Tekst — symbol zastępczy 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xmlns="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że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raz — symbol zastępczy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Wstaw lub przeciągnij i upuść własne zdjęcie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 dirty="0"/>
              <a:t>Wprowadź podpis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2" name="Numer slajdu — symbol zastępczy 1">
            <a:extLst>
              <a:ext uri="{FF2B5EF4-FFF2-40B4-BE49-F238E27FC236}">
                <a16:creationId xmlns:a16="http://schemas.microsoft.com/office/drawing/2014/main" xmlns="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xmlns="" id="{7F8E7C83-06D7-4C5B-85B7-0E5713B4F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dirty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ziękujemy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raz — symbol zastępczy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Tutaj wstaw lub przeciągnij i upuść własne zdjęcie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5400" b="1" spc="-300" dirty="0"/>
            </a:lvl1pPr>
          </a:lstStyle>
          <a:p>
            <a:pPr lvl="0" algn="r" rtl="0"/>
            <a:r>
              <a:rPr lang="pl-PL" dirty="0"/>
              <a:t>Dziękujemy!</a:t>
            </a:r>
          </a:p>
        </p:txBody>
      </p:sp>
      <p:sp>
        <p:nvSpPr>
          <p:cNvPr id="9" name="Tekst — symbol zastępczy 5">
            <a:extLst>
              <a:ext uri="{FF2B5EF4-FFF2-40B4-BE49-F238E27FC236}">
                <a16:creationId xmlns:a16="http://schemas.microsoft.com/office/drawing/2014/main" xmlns="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Imię i nazwisko</a:t>
            </a:r>
          </a:p>
        </p:txBody>
      </p:sp>
      <p:sp>
        <p:nvSpPr>
          <p:cNvPr id="10" name="Tekst — symbol zastępczy 6">
            <a:extLst>
              <a:ext uri="{FF2B5EF4-FFF2-40B4-BE49-F238E27FC236}">
                <a16:creationId xmlns:a16="http://schemas.microsoft.com/office/drawing/2014/main" xmlns="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Numer telefonu</a:t>
            </a:r>
          </a:p>
        </p:txBody>
      </p:sp>
      <p:sp>
        <p:nvSpPr>
          <p:cNvPr id="11" name="Tekst — symbol zastępczy 7">
            <a:extLst>
              <a:ext uri="{FF2B5EF4-FFF2-40B4-BE49-F238E27FC236}">
                <a16:creationId xmlns:a16="http://schemas.microsoft.com/office/drawing/2014/main" xmlns="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Adres e-mail lub </a:t>
            </a:r>
            <a:r>
              <a:rPr lang="pl-PL" dirty="0" err="1"/>
              <a:t>nick</a:t>
            </a:r>
            <a:r>
              <a:rPr lang="pl-PL" dirty="0"/>
              <a:t> w sieci społecznościowej</a:t>
            </a:r>
          </a:p>
        </p:txBody>
      </p:sp>
      <p:sp>
        <p:nvSpPr>
          <p:cNvPr id="12" name="Tekst — symbol zastępczy 8">
            <a:extLst>
              <a:ext uri="{FF2B5EF4-FFF2-40B4-BE49-F238E27FC236}">
                <a16:creationId xmlns:a16="http://schemas.microsoft.com/office/drawing/2014/main" xmlns="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Witryna internetowa firmy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xmlns="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tytuł strony</a:t>
            </a: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xmlns="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Podtytuł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xmlns="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xmlns="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1" name="Dowolny kształt: Kształt 30">
            <a:extLst>
              <a:ext uri="{FF2B5EF4-FFF2-40B4-BE49-F238E27FC236}">
                <a16:creationId xmlns:a16="http://schemas.microsoft.com/office/drawing/2014/main" xmlns="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— symbol zastępczy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pl-PL" dirty="0"/>
              <a:t>Kliknij, aby edytować tytuł strony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l-PL" dirty="0"/>
              <a:t>Edytuj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pl-PL" sz="2500" b="1" i="0" spc="-10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pl-PL" sz="1600" b="1" i="0" spc="-1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pl-PL" sz="1600" b="1" i="0" spc="-100" baseline="0" dirty="0">
                <a:solidFill>
                  <a:schemeClr val="accent1"/>
                </a:solidFill>
                <a:latin typeface="+mj-lt"/>
              </a:rPr>
              <a:t/>
            </a:r>
            <a:br>
              <a:rPr lang="pl-PL" sz="1600" b="1" i="0" spc="-100" baseline="0" dirty="0">
                <a:solidFill>
                  <a:schemeClr val="accent1"/>
                </a:solidFill>
                <a:latin typeface="+mj-lt"/>
              </a:rPr>
            </a:br>
            <a:r>
              <a:rPr lang="pl-PL" sz="1200" b="0" i="0" spc="14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xmlns="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xmlns="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mp"/><Relationship Id="rId5" Type="http://schemas.openxmlformats.org/officeDocument/2006/relationships/image" Target="../media/image3.tm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— symbol zastępczy 11" descr="Ręce schodzące się razem w kółku">
            <a:extLst>
              <a:ext uri="{FF2B5EF4-FFF2-40B4-BE49-F238E27FC236}">
                <a16:creationId xmlns:a16="http://schemas.microsoft.com/office/drawing/2014/main" xmlns="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84" y="0"/>
            <a:ext cx="9780588" cy="6858000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3371" y="1876473"/>
            <a:ext cx="7566546" cy="2983762"/>
          </a:xfrm>
        </p:spPr>
        <p:txBody>
          <a:bodyPr rtlCol="0"/>
          <a:lstStyle/>
          <a:p>
            <a:pPr rtl="0"/>
            <a:r>
              <a:rPr lang="pl-PL" sz="6000" dirty="0"/>
              <a:t>WYNIKI   </a:t>
            </a:r>
            <a:r>
              <a:rPr lang="pl-PL" sz="6000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EGZAMINÓW  ÓSMOKLASISTÓW</a:t>
            </a:r>
            <a:br>
              <a:rPr lang="pl-PL" sz="6000" dirty="0">
                <a:solidFill>
                  <a:schemeClr val="accent5">
                    <a:lumMod val="50000"/>
                    <a:lumOff val="50000"/>
                  </a:schemeClr>
                </a:solidFill>
              </a:rPr>
            </a:br>
            <a:r>
              <a:rPr lang="pl-PL" sz="60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wiosna 2021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586" y="78441"/>
            <a:ext cx="2095500" cy="533400"/>
          </a:xfrm>
          <a:prstGeom prst="rect">
            <a:avLst/>
          </a:prstGeom>
        </p:spPr>
      </p:pic>
      <p:pic>
        <p:nvPicPr>
          <p:cNvPr id="6" name="Obraz 5" descr="Wycinek ekranu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120" y="0"/>
            <a:ext cx="1739468" cy="66589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07D15696-FFD2-4988-BDBE-929682CF8F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0165" y="5835597"/>
            <a:ext cx="4889751" cy="102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3">
            <a:extLst>
              <a:ext uri="{FF2B5EF4-FFF2-40B4-BE49-F238E27FC236}">
                <a16:creationId xmlns:a16="http://schemas.microsoft.com/office/drawing/2014/main" xmlns="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398" y="355472"/>
            <a:ext cx="11483788" cy="360961"/>
          </a:xfrm>
        </p:spPr>
        <p:txBody>
          <a:bodyPr rtlCol="0"/>
          <a:lstStyle/>
          <a:p>
            <a:pPr algn="ctr" rtl="0"/>
            <a:r>
              <a:rPr lang="pl-PL" dirty="0"/>
              <a:t>POZIOM  WYKONANIA  ZADAŃ </a:t>
            </a:r>
          </a:p>
          <a:p>
            <a:pPr rtl="0"/>
            <a:r>
              <a:rPr lang="pl-PL" b="0" dirty="0">
                <a:solidFill>
                  <a:srgbClr val="0070C0"/>
                </a:solidFill>
              </a:rPr>
              <a:t>                 J.ANGIELSKI</a:t>
            </a:r>
          </a:p>
          <a:p>
            <a:pPr rtl="0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C066A841-B9FD-460F-BE05-A8CA4F6D2FF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81" y="1441174"/>
            <a:ext cx="10766412" cy="445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96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3">
            <a:extLst>
              <a:ext uri="{FF2B5EF4-FFF2-40B4-BE49-F238E27FC236}">
                <a16:creationId xmlns:a16="http://schemas.microsoft.com/office/drawing/2014/main" xmlns="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9730" y="461257"/>
            <a:ext cx="9490756" cy="360961"/>
          </a:xfrm>
        </p:spPr>
        <p:txBody>
          <a:bodyPr rtlCol="0"/>
          <a:lstStyle/>
          <a:p>
            <a:pPr algn="ctr" rtl="0"/>
            <a:r>
              <a:rPr lang="pl-PL" dirty="0"/>
              <a:t>NASZA  PRZEWAGA  NAD  INNYMI  </a:t>
            </a:r>
            <a:r>
              <a:rPr lang="pl-PL" sz="2000" b="0" dirty="0"/>
              <a:t>(punkty procentowe) :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112552"/>
              </p:ext>
            </p:extLst>
          </p:nvPr>
        </p:nvGraphicFramePr>
        <p:xfrm>
          <a:off x="238830" y="1253900"/>
          <a:ext cx="11870226" cy="478188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1973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612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72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72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37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83126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</a:rPr>
                        <a:t>Różnica</a:t>
                      </a:r>
                    </a:p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(punkty procentowe) </a:t>
                      </a:r>
                    </a:p>
                    <a:p>
                      <a:pPr algn="ctr" fontAlgn="ctr"/>
                      <a:r>
                        <a:rPr lang="pl-PL" sz="2400" u="none" strike="noStrike" dirty="0">
                          <a:effectLst/>
                        </a:rPr>
                        <a:t>między wynikiem                                                </a:t>
                      </a:r>
                      <a:r>
                        <a:rPr lang="pl-PL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naszej szkoły</a:t>
                      </a:r>
                      <a:r>
                        <a:rPr lang="pl-PL" sz="2400" u="none" strike="noStrike" dirty="0">
                          <a:effectLst/>
                        </a:rPr>
                        <a:t>                                                   a </a:t>
                      </a:r>
                    </a:p>
                    <a:p>
                      <a:pPr algn="ctr" fontAlgn="ctr"/>
                      <a:r>
                        <a:rPr lang="pl-PL" sz="2400" u="none" strike="noStrike" dirty="0">
                          <a:effectLst/>
                        </a:rPr>
                        <a:t>wynikiem </a:t>
                      </a:r>
                    </a:p>
                    <a:p>
                      <a:pPr algn="ctr" fontAlgn="ctr"/>
                      <a:r>
                        <a:rPr lang="pl-PL" sz="2400" u="none" strike="noStrike" dirty="0">
                          <a:effectLst/>
                        </a:rPr>
                        <a:t>szkół …</a:t>
                      </a:r>
                      <a:endParaRPr lang="pl-PL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J.POLSKI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MATEMAT.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J.ANGIELSKI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3126">
                <a:tc vMerge="1">
                  <a:txBody>
                    <a:bodyPr/>
                    <a:lstStyle/>
                    <a:p>
                      <a:pPr algn="ctr" fontAlgn="ctr"/>
                      <a:endParaRPr lang="pl-PL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… Ursynowa</a:t>
                      </a:r>
                      <a:endParaRPr lang="pl-PL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- 1%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+ 11%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+ 5%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31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… m.st. Warszawy</a:t>
                      </a:r>
                      <a:endParaRPr lang="pl-PL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+ 4%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+ 20%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+ 11%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31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 … miast woj. </a:t>
                      </a:r>
                      <a:r>
                        <a:rPr lang="pl-PL" sz="1800" u="none" strike="noStrike" dirty="0" err="1">
                          <a:effectLst/>
                        </a:rPr>
                        <a:t>mazow</a:t>
                      </a:r>
                      <a:r>
                        <a:rPr lang="pl-PL" sz="1800" u="none" strike="noStrike" dirty="0">
                          <a:effectLst/>
                        </a:rPr>
                        <a:t>.                              powyżej 100 tys. </a:t>
                      </a:r>
                      <a:endParaRPr lang="pl-PL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+ 10%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+ 33%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+ 24%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31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… woj. mazowieckiego</a:t>
                      </a:r>
                      <a:endParaRPr lang="pl-PL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+ 9%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+ 30%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+ 23%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1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… miast w Polsce   powyżej 100 tys.</a:t>
                      </a:r>
                      <a:endParaRPr lang="pl-PL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+ 9%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+ 28%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+ 19%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31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>
                          <a:effectLst/>
                        </a:rPr>
                        <a:t>… Polsce</a:t>
                      </a:r>
                      <a:endParaRPr lang="pl-PL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+ 13%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+ 35%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</a:t>
                      </a:r>
                      <a:r>
                        <a:rPr lang="pl-PL" sz="1700" u="none" strike="noStrike" baseline="0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28%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180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6" descr="sow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571" y="235148"/>
            <a:ext cx="6347090" cy="3824028"/>
          </a:xfrm>
          <a:prstGeom prst="rect">
            <a:avLst/>
          </a:prstGeom>
        </p:spPr>
      </p:pic>
      <p:sp>
        <p:nvSpPr>
          <p:cNvPr id="7" name="Tytuł 13">
            <a:extLst>
              <a:ext uri="{FF2B5EF4-FFF2-40B4-BE49-F238E27FC236}">
                <a16:creationId xmlns:a16="http://schemas.microsoft.com/office/drawing/2014/main" xmlns="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571" y="4249270"/>
            <a:ext cx="11678650" cy="2447365"/>
          </a:xfrm>
        </p:spPr>
        <p:txBody>
          <a:bodyPr rtlCol="0"/>
          <a:lstStyle/>
          <a:p>
            <a:pPr algn="ctr"/>
            <a:r>
              <a:rPr lang="pl-PL" sz="500" dirty="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pl-PL" sz="500" dirty="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pl-PL" sz="4500" dirty="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</a:rPr>
              <a:t>to efekt wspólnego wysiłku </a:t>
            </a:r>
            <a:r>
              <a:rPr lang="pl-PL" sz="4500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i systematycznej pracy </a:t>
            </a:r>
            <a:r>
              <a:rPr lang="pl-PL" sz="4500" dirty="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</a:rPr>
              <a:t>uczniów i nauczycieli</a:t>
            </a:r>
            <a:br>
              <a:rPr lang="pl-PL" sz="4500" dirty="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pl-PL" sz="4500" dirty="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</a:rPr>
              <a:t>trwającej kilka lat, które spędzili razem w </a:t>
            </a:r>
            <a:r>
              <a:rPr lang="pl-PL" sz="450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</a:rPr>
              <a:t>naszej szkole</a:t>
            </a:r>
            <a:endParaRPr lang="pl-PL" sz="4500" dirty="0">
              <a:solidFill>
                <a:schemeClr val="accent5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Tytuł 13">
            <a:extLst>
              <a:ext uri="{FF2B5EF4-FFF2-40B4-BE49-F238E27FC236}">
                <a16:creationId xmlns:a16="http://schemas.microsoft.com/office/drawing/2014/main" xmlns="" id="{6C38D7A9-9299-4108-BB08-026F4B9CAE7B}"/>
              </a:ext>
            </a:extLst>
          </p:cNvPr>
          <p:cNvSpPr txBox="1">
            <a:spLocks/>
          </p:cNvSpPr>
          <p:nvPr/>
        </p:nvSpPr>
        <p:spPr>
          <a:xfrm>
            <a:off x="6880334" y="2296765"/>
            <a:ext cx="5074887" cy="1762411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5400" b="1" kern="12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</a:rPr>
              <a:t>Sukcesy </a:t>
            </a:r>
          </a:p>
          <a:p>
            <a:pPr algn="ctr"/>
            <a:r>
              <a:rPr lang="pl-PL" dirty="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</a:rPr>
              <a:t>naszych uczniów</a:t>
            </a:r>
          </a:p>
        </p:txBody>
      </p:sp>
      <p:pic>
        <p:nvPicPr>
          <p:cNvPr id="10" name="Obraz 9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436" y="235148"/>
            <a:ext cx="5027785" cy="118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az — symbol zastępczy 31" descr="klaszczące ręce">
            <a:extLst>
              <a:ext uri="{FF2B5EF4-FFF2-40B4-BE49-F238E27FC236}">
                <a16:creationId xmlns:a16="http://schemas.microsoft.com/office/drawing/2014/main" xmlns="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80102" cy="6858000"/>
          </a:xfrm>
        </p:spPr>
      </p:pic>
      <p:sp>
        <p:nvSpPr>
          <p:cNvPr id="14" name="Tytuł 13">
            <a:extLst>
              <a:ext uri="{FF2B5EF4-FFF2-40B4-BE49-F238E27FC236}">
                <a16:creationId xmlns:a16="http://schemas.microsoft.com/office/drawing/2014/main" xmlns="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6366" y="2798354"/>
            <a:ext cx="6315634" cy="1013684"/>
          </a:xfrm>
        </p:spPr>
        <p:txBody>
          <a:bodyPr rtlCol="0"/>
          <a:lstStyle/>
          <a:p>
            <a:pPr rtl="0"/>
            <a:r>
              <a:rPr lang="pl-PL" dirty="0"/>
              <a:t>Dziękujemy za uwagę</a:t>
            </a:r>
          </a:p>
        </p:txBody>
      </p:sp>
    </p:spTree>
    <p:extLst>
      <p:ext uri="{BB962C8B-B14F-4D97-AF65-F5344CB8AC3E}">
        <p14:creationId xmlns:p14="http://schemas.microsoft.com/office/powerpoint/2010/main" val="737139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— symbol zastępczy 8" descr="Ręce dotykające telefonu komórkowego">
            <a:extLst>
              <a:ext uri="{FF2B5EF4-FFF2-40B4-BE49-F238E27FC236}">
                <a16:creationId xmlns:a16="http://schemas.microsoft.com/office/drawing/2014/main" xmlns="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35271" y="1"/>
            <a:ext cx="5212976" cy="5945208"/>
          </a:xfr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659" y="248613"/>
            <a:ext cx="4648200" cy="985000"/>
          </a:xfrm>
        </p:spPr>
        <p:txBody>
          <a:bodyPr rtlCol="0"/>
          <a:lstStyle/>
          <a:p>
            <a:pPr rtl="0"/>
            <a:r>
              <a:rPr lang="pl-PL" sz="6000" dirty="0"/>
              <a:t>wiosna </a:t>
            </a:r>
            <a:r>
              <a:rPr lang="pl-PL" sz="6000" dirty="0">
                <a:latin typeface="Arial Rounded MT Bold" panose="020F0704030504030204" pitchFamily="34" charset="0"/>
              </a:rPr>
              <a:t>2021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xmlns="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535271" y="5947836"/>
            <a:ext cx="5212976" cy="880212"/>
          </a:xfrm>
        </p:spPr>
        <p:txBody>
          <a:bodyPr rtlCol="0"/>
          <a:lstStyle/>
          <a:p>
            <a:pPr rtl="0"/>
            <a:r>
              <a:rPr lang="pl-PL" sz="3600" dirty="0"/>
              <a:t>rok szkolny 2020/2021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6535271" cy="6830674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180000" bIns="18000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kern="1200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PORÓWNANIE</a:t>
            </a:r>
          </a:p>
          <a:p>
            <a:pPr algn="ctr"/>
            <a:endParaRPr lang="pl-PL" sz="14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pl-PL" dirty="0"/>
              <a:t>wyników  uczniów</a:t>
            </a:r>
          </a:p>
          <a:p>
            <a:pPr algn="ctr"/>
            <a:r>
              <a:rPr lang="pl-PL" dirty="0">
                <a:solidFill>
                  <a:schemeClr val="accent5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naszej szkoły</a:t>
            </a:r>
          </a:p>
          <a:p>
            <a:pPr algn="ctr"/>
            <a:endParaRPr lang="pl-PL" sz="1400"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pl-PL" dirty="0"/>
              <a:t>na  tle  wyników</a:t>
            </a:r>
          </a:p>
          <a:p>
            <a:pPr algn="ctr"/>
            <a:r>
              <a:rPr lang="pl-PL" dirty="0"/>
              <a:t>innych szkół:</a:t>
            </a:r>
          </a:p>
          <a:p>
            <a:pPr algn="ctr"/>
            <a:endParaRPr lang="pl-PL" sz="1400" dirty="0"/>
          </a:p>
          <a:p>
            <a:pPr marL="901700" indent="442913" algn="l">
              <a:buFontTx/>
              <a:buChar char="-"/>
            </a:pPr>
            <a:r>
              <a:rPr lang="pl-PL" dirty="0"/>
              <a:t>Ursynowa</a:t>
            </a:r>
          </a:p>
          <a:p>
            <a:pPr marL="901700" indent="442913" algn="l">
              <a:buFontTx/>
              <a:buChar char="-"/>
            </a:pPr>
            <a:r>
              <a:rPr lang="pl-PL" dirty="0"/>
              <a:t>Warszawy</a:t>
            </a:r>
          </a:p>
          <a:p>
            <a:pPr marL="901700" indent="442913" algn="l">
              <a:buFontTx/>
              <a:buChar char="-"/>
            </a:pPr>
            <a:r>
              <a:rPr lang="pl-PL" dirty="0"/>
              <a:t>woj. mazowieckiego</a:t>
            </a:r>
          </a:p>
          <a:p>
            <a:pPr marL="901700" indent="442913" algn="l">
              <a:buFontTx/>
              <a:buChar char="-"/>
            </a:pPr>
            <a:r>
              <a:rPr lang="pl-PL" dirty="0"/>
              <a:t>Polski </a:t>
            </a:r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816220"/>
              </p:ext>
            </p:extLst>
          </p:nvPr>
        </p:nvGraphicFramePr>
        <p:xfrm>
          <a:off x="507490" y="515106"/>
          <a:ext cx="11150127" cy="559770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1819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272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84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88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136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49322">
                <a:tc gridSpan="2">
                  <a:txBody>
                    <a:bodyPr/>
                    <a:lstStyle/>
                    <a:p>
                      <a:pPr algn="l" fontAlgn="ctr"/>
                      <a:endParaRPr lang="pl-PL" sz="3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Berlin Sans FB Demi" panose="020E0802020502020306" pitchFamily="34" charset="0"/>
                      </a:endParaRPr>
                    </a:p>
                  </a:txBody>
                  <a:tcPr marL="20699" marR="20699" marT="2069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J.POLSKI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MATEMATYKA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J.ANGIELSKI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098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3200" b="1" u="none" strike="noStrike" spc="100" baseline="0" dirty="0">
                          <a:solidFill>
                            <a:schemeClr val="accent5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NASZA  SZKOŁA</a:t>
                      </a:r>
                      <a:endParaRPr lang="pl-PL" sz="3200" b="1" i="0" u="none" strike="noStrike" spc="100" baseline="0" dirty="0">
                        <a:solidFill>
                          <a:schemeClr val="accent5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26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3300" b="1" u="none" strike="noStrike" dirty="0">
                          <a:solidFill>
                            <a:schemeClr val="accent5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73%</a:t>
                      </a:r>
                      <a:endParaRPr lang="pl-PL" sz="3300" b="1" i="0" u="none" strike="noStrike" dirty="0">
                        <a:solidFill>
                          <a:schemeClr val="accent5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3300" b="1" u="none" strike="noStrike" dirty="0">
                          <a:solidFill>
                            <a:schemeClr val="accent5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82%</a:t>
                      </a:r>
                      <a:endParaRPr lang="pl-PL" sz="3300" b="1" i="0" u="none" strike="noStrike" dirty="0">
                        <a:solidFill>
                          <a:schemeClr val="accent5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3300" b="1" u="none" strike="noStrike" dirty="0">
                          <a:solidFill>
                            <a:schemeClr val="accent5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94%</a:t>
                      </a:r>
                      <a:endParaRPr lang="pl-PL" sz="3300" b="1" i="0" u="none" strike="noStrike" dirty="0">
                        <a:solidFill>
                          <a:schemeClr val="accent5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09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>
                          <a:effectLst/>
                        </a:rPr>
                        <a:t>Warszawa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</a:rPr>
                        <a:t>URSYNÓW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6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74%</a:t>
                      </a:r>
                      <a:endParaRPr lang="pl-PL" sz="2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6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71%</a:t>
                      </a:r>
                      <a:endParaRPr lang="pl-PL" sz="2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6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89%</a:t>
                      </a:r>
                      <a:endParaRPr lang="pl-PL" sz="2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09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m.st. WARSZAWA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600" b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69%</a:t>
                      </a:r>
                      <a:endParaRPr lang="pl-PL" sz="2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600" b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62%</a:t>
                      </a:r>
                      <a:endParaRPr lang="pl-PL" sz="2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600" b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83%</a:t>
                      </a:r>
                      <a:endParaRPr lang="pl-PL" sz="2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09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>
                          <a:effectLst/>
                        </a:rPr>
                        <a:t>woj. mazowieckie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</a:rPr>
                        <a:t>woj. MAZOWIECKIE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64%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52%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71%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4867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</a:rPr>
                        <a:t>miasta powyżej                          100 tys.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63%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49%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70%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098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>
                          <a:effectLst/>
                        </a:rPr>
                        <a:t>Polska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</a:rPr>
                        <a:t>POLSKA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60%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47%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66%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" dirty="0"/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endParaRPr lang="pl-PL" sz="100" dirty="0">
                        <a:latin typeface="Bookman Old Style" panose="02050604050505020204" pitchFamily="18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endParaRPr lang="pl-PL" sz="100" dirty="0">
                        <a:latin typeface="Bookman Old Style" panose="02050604050505020204" pitchFamily="18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endParaRPr lang="pl-PL" sz="100" dirty="0">
                        <a:latin typeface="Bookman Old Style" panose="02050604050505020204" pitchFamily="18" charset="0"/>
                      </a:endParaRPr>
                    </a:p>
                  </a:txBody>
                  <a:tcPr marL="20699" marR="20699" marT="20699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4867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</a:rPr>
                        <a:t>miasta powyżej                          100 tys.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64%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54%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75%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2C654C06-FC93-4D76-AE40-10F22A91D0D7}"/>
              </a:ext>
            </a:extLst>
          </p:cNvPr>
          <p:cNvSpPr txBox="1"/>
          <p:nvPr/>
        </p:nvSpPr>
        <p:spPr>
          <a:xfrm>
            <a:off x="5645649" y="299491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09A0441F-C16B-47E2-878D-4F831F44DAF1}"/>
              </a:ext>
            </a:extLst>
          </p:cNvPr>
          <p:cNvSpPr txBox="1"/>
          <p:nvPr/>
        </p:nvSpPr>
        <p:spPr>
          <a:xfrm>
            <a:off x="534383" y="515106"/>
            <a:ext cx="3505182" cy="60016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 fontAlgn="ctr">
              <a:spcBef>
                <a:spcPts val="300"/>
              </a:spcBef>
              <a:spcAft>
                <a:spcPts val="300"/>
              </a:spcAft>
            </a:pPr>
            <a:r>
              <a:rPr lang="pl-PL" sz="33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Berlin Sans FB Demi" panose="020E0802020502020306" pitchFamily="34" charset="0"/>
              </a:rPr>
              <a:t> </a:t>
            </a:r>
            <a:r>
              <a:rPr lang="pl-PL" sz="3300" b="0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Berlin Sans FB Demi" panose="020E0802020502020306" pitchFamily="34" charset="0"/>
              </a:rPr>
              <a:t>r.szk</a:t>
            </a:r>
            <a:r>
              <a:rPr lang="pl-PL" sz="33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Berlin Sans FB Demi" panose="020E0802020502020306" pitchFamily="34" charset="0"/>
              </a:rPr>
              <a:t>.  2020/2021</a:t>
            </a:r>
          </a:p>
        </p:txBody>
      </p:sp>
    </p:spTree>
    <p:extLst>
      <p:ext uri="{BB962C8B-B14F-4D97-AF65-F5344CB8AC3E}">
        <p14:creationId xmlns:p14="http://schemas.microsoft.com/office/powerpoint/2010/main" val="329019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wartość — symbol zastępczy 3">
            <a:extLst>
              <a:ext uri="{FF2B5EF4-FFF2-40B4-BE49-F238E27FC236}">
                <a16:creationId xmlns:a16="http://schemas.microsoft.com/office/drawing/2014/main" xmlns="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73715" y="295527"/>
            <a:ext cx="9410074" cy="360961"/>
          </a:xfrm>
        </p:spPr>
        <p:txBody>
          <a:bodyPr rtlCol="0"/>
          <a:lstStyle/>
          <a:p>
            <a:pPr rtl="0"/>
            <a:r>
              <a:rPr lang="pl-PL" dirty="0"/>
              <a:t>WYNIKI  NASZYCH  UCZNIÓW  NA  TLE  INNYCH  SZKÓŁ: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xmlns="" id="{D5091C6B-812A-49A4-A42A-790755592E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704369"/>
              </p:ext>
            </p:extLst>
          </p:nvPr>
        </p:nvGraphicFramePr>
        <p:xfrm>
          <a:off x="42649" y="949124"/>
          <a:ext cx="12106702" cy="5220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4453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3">
            <a:extLst>
              <a:ext uri="{FF2B5EF4-FFF2-40B4-BE49-F238E27FC236}">
                <a16:creationId xmlns:a16="http://schemas.microsoft.com/office/drawing/2014/main" xmlns="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398" y="355472"/>
            <a:ext cx="11483788" cy="360961"/>
          </a:xfrm>
        </p:spPr>
        <p:txBody>
          <a:bodyPr rtlCol="0"/>
          <a:lstStyle/>
          <a:p>
            <a:pPr rtl="0"/>
            <a:r>
              <a:rPr lang="pl-PL" dirty="0"/>
              <a:t>WYNIKI   PROCENTOWE  OSIĄGNIĘTE  PRZEZ  POSZCZEGÓLNYCH  UCZNIÓW   </a:t>
            </a:r>
            <a:r>
              <a:rPr lang="pl-PL" sz="1800" b="0" dirty="0"/>
              <a:t>(max 100%)</a:t>
            </a:r>
          </a:p>
          <a:p>
            <a:pPr rtl="0"/>
            <a:endParaRPr lang="pl-PL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12944"/>
              </p:ext>
            </p:extLst>
          </p:nvPr>
        </p:nvGraphicFramePr>
        <p:xfrm>
          <a:off x="3788333" y="4202454"/>
          <a:ext cx="4651189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85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26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000" dirty="0"/>
                        <a:t>średnia</a:t>
                      </a:r>
                      <a:r>
                        <a:rPr lang="pl-PL" sz="2000" baseline="0" dirty="0"/>
                        <a:t>  NASZEJ  szkoły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średnia szkół Ursynowa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średnia szkół Warszawy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średnia szkół woj. </a:t>
                      </a:r>
                      <a:r>
                        <a:rPr lang="pl-PL" dirty="0" err="1"/>
                        <a:t>mazow</a:t>
                      </a:r>
                      <a:r>
                        <a:rPr lang="pl-PL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średnia Polski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xmlns="" id="{3A1AF09D-A481-4D4C-801B-67B3A8F49C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790461"/>
              </p:ext>
            </p:extLst>
          </p:nvPr>
        </p:nvGraphicFramePr>
        <p:xfrm>
          <a:off x="323899" y="904460"/>
          <a:ext cx="11483788" cy="3120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6138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3">
            <a:extLst>
              <a:ext uri="{FF2B5EF4-FFF2-40B4-BE49-F238E27FC236}">
                <a16:creationId xmlns:a16="http://schemas.microsoft.com/office/drawing/2014/main" xmlns="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398" y="355472"/>
            <a:ext cx="11483788" cy="360961"/>
          </a:xfrm>
        </p:spPr>
        <p:txBody>
          <a:bodyPr rtlCol="0"/>
          <a:lstStyle/>
          <a:p>
            <a:pPr rtl="0"/>
            <a:r>
              <a:rPr lang="pl-PL" dirty="0"/>
              <a:t>WYNIKI   PROCENTOWE  OSIĄGNIĘTE  PRZEZ  POSZCZEGÓLNYCH  UCZNIÓW   </a:t>
            </a:r>
            <a:r>
              <a:rPr lang="pl-PL" sz="1800" b="0" dirty="0"/>
              <a:t>(max 100%)</a:t>
            </a:r>
          </a:p>
          <a:p>
            <a:pPr rtl="0"/>
            <a:endParaRPr lang="pl-PL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42358"/>
              </p:ext>
            </p:extLst>
          </p:nvPr>
        </p:nvGraphicFramePr>
        <p:xfrm>
          <a:off x="3788333" y="4202454"/>
          <a:ext cx="4651189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85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26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000" dirty="0"/>
                        <a:t>średnia</a:t>
                      </a:r>
                      <a:r>
                        <a:rPr lang="pl-PL" sz="2000" baseline="0" dirty="0"/>
                        <a:t>  NASZEJ  szkoły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średnia szkół Ursynowa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średnia szkół Warszawy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średnia szkół woj. </a:t>
                      </a:r>
                      <a:r>
                        <a:rPr lang="pl-PL" dirty="0" err="1"/>
                        <a:t>mazow</a:t>
                      </a:r>
                      <a:r>
                        <a:rPr lang="pl-PL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średnia Polski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xmlns="" id="{EFB8DEBB-20B4-4F96-AA0C-C3041D8AAD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755827"/>
              </p:ext>
            </p:extLst>
          </p:nvPr>
        </p:nvGraphicFramePr>
        <p:xfrm>
          <a:off x="457200" y="775946"/>
          <a:ext cx="11370365" cy="3055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2182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3">
            <a:extLst>
              <a:ext uri="{FF2B5EF4-FFF2-40B4-BE49-F238E27FC236}">
                <a16:creationId xmlns:a16="http://schemas.microsoft.com/office/drawing/2014/main" xmlns="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398" y="355472"/>
            <a:ext cx="11483788" cy="360961"/>
          </a:xfrm>
        </p:spPr>
        <p:txBody>
          <a:bodyPr rtlCol="0"/>
          <a:lstStyle/>
          <a:p>
            <a:pPr rtl="0"/>
            <a:r>
              <a:rPr lang="pl-PL" dirty="0"/>
              <a:t>WYNIKI   PROCENTOWE  OSIĄGNIĘTE  PRZEZ  POSZCZEGÓLNYCH  UCZNIÓW   </a:t>
            </a:r>
            <a:r>
              <a:rPr lang="pl-PL" sz="1800" b="0" dirty="0"/>
              <a:t>(max 100%)</a:t>
            </a:r>
          </a:p>
          <a:p>
            <a:pPr rtl="0"/>
            <a:endParaRPr lang="pl-PL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59174"/>
              </p:ext>
            </p:extLst>
          </p:nvPr>
        </p:nvGraphicFramePr>
        <p:xfrm>
          <a:off x="3788333" y="4202454"/>
          <a:ext cx="4651189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85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26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000" dirty="0"/>
                        <a:t>średnia</a:t>
                      </a:r>
                      <a:r>
                        <a:rPr lang="pl-PL" sz="2000" baseline="0" dirty="0"/>
                        <a:t>  NASZEJ  szkoły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średnia szkół Ursynowa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średnia szkół Warszawy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średnia szkół woj. </a:t>
                      </a:r>
                      <a:r>
                        <a:rPr lang="pl-PL" dirty="0" err="1"/>
                        <a:t>mazow</a:t>
                      </a:r>
                      <a:r>
                        <a:rPr lang="pl-PL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średnia Polski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xmlns="" id="{8FF88A3B-F9E0-4BCE-9A91-327FC984BB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369397"/>
              </p:ext>
            </p:extLst>
          </p:nvPr>
        </p:nvGraphicFramePr>
        <p:xfrm>
          <a:off x="533398" y="775945"/>
          <a:ext cx="11333924" cy="3299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7595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3">
            <a:extLst>
              <a:ext uri="{FF2B5EF4-FFF2-40B4-BE49-F238E27FC236}">
                <a16:creationId xmlns:a16="http://schemas.microsoft.com/office/drawing/2014/main" xmlns="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398" y="355472"/>
            <a:ext cx="11483788" cy="360961"/>
          </a:xfrm>
        </p:spPr>
        <p:txBody>
          <a:bodyPr rtlCol="0"/>
          <a:lstStyle/>
          <a:p>
            <a:pPr algn="ctr" rtl="0"/>
            <a:r>
              <a:rPr lang="pl-PL" dirty="0"/>
              <a:t>POZIOM  WYKONANIA  ZADAŃ </a:t>
            </a:r>
          </a:p>
          <a:p>
            <a:pPr rtl="0"/>
            <a:r>
              <a:rPr lang="pl-PL" b="0" dirty="0">
                <a:solidFill>
                  <a:srgbClr val="0070C0"/>
                </a:solidFill>
              </a:rPr>
              <a:t>                 J.POLSKI</a:t>
            </a:r>
          </a:p>
          <a:p>
            <a:pPr rtl="0"/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165EEEAF-3170-4807-9778-FB49CD23758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42" y="1590260"/>
            <a:ext cx="11450916" cy="457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22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3">
            <a:extLst>
              <a:ext uri="{FF2B5EF4-FFF2-40B4-BE49-F238E27FC236}">
                <a16:creationId xmlns:a16="http://schemas.microsoft.com/office/drawing/2014/main" xmlns="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398" y="355472"/>
            <a:ext cx="11483788" cy="360961"/>
          </a:xfrm>
        </p:spPr>
        <p:txBody>
          <a:bodyPr rtlCol="0"/>
          <a:lstStyle/>
          <a:p>
            <a:pPr algn="ctr" rtl="0"/>
            <a:r>
              <a:rPr lang="pl-PL" dirty="0"/>
              <a:t>POZIOM  WYKONANIA  ZADAŃ </a:t>
            </a:r>
          </a:p>
          <a:p>
            <a:pPr rtl="0"/>
            <a:r>
              <a:rPr lang="pl-PL" b="0" dirty="0">
                <a:solidFill>
                  <a:srgbClr val="0070C0"/>
                </a:solidFill>
              </a:rPr>
              <a:t>                 MATEMATYKA</a:t>
            </a:r>
          </a:p>
          <a:p>
            <a:pPr rtl="0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95AC3EA0-EA79-43F9-8AA2-9C6AF574187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09" y="1381539"/>
            <a:ext cx="11168782" cy="473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6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414_TF16411250.potx" id="{482CC0A0-17F1-49AD-8E7D-4F8D32618043}" vid="{C0060354-2FDD-402D-95A0-9400E98DA428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218FC-8412-44B9-9E82-D51F1F531141}">
  <ds:schemaRefs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6dc4bcd6-49db-4c07-9060-8acfc67cef9f"/>
    <ds:schemaRef ds:uri="fb0879af-3eba-417a-a55a-ffe6dcd6ca77"/>
    <ds:schemaRef ds:uri="http://schemas.microsoft.com/sharepoint/v3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Jasna prezentacja biznesowa</Template>
  <TotalTime>0</TotalTime>
  <Words>355</Words>
  <Application>Microsoft Office PowerPoint</Application>
  <PresentationFormat>Panoramiczny</PresentationFormat>
  <Paragraphs>130</Paragraphs>
  <Slides>13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3" baseType="lpstr">
      <vt:lpstr>Arial Unicode MS</vt:lpstr>
      <vt:lpstr>Arial</vt:lpstr>
      <vt:lpstr>Arial Rounded MT Bold</vt:lpstr>
      <vt:lpstr>Berlin Sans FB Demi</vt:lpstr>
      <vt:lpstr>Bookman Old Style</vt:lpstr>
      <vt:lpstr>Calibri</vt:lpstr>
      <vt:lpstr>Candara</vt:lpstr>
      <vt:lpstr>Corbel</vt:lpstr>
      <vt:lpstr>Times New Roman</vt:lpstr>
      <vt:lpstr>Motyw pakietu Office</vt:lpstr>
      <vt:lpstr>WYNIKI   EGZAMINÓW  ÓSMOKLASISTÓW wiosna 2021</vt:lpstr>
      <vt:lpstr>wiosna 2021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to efekt wspólnego wysiłku i systematycznej pracy uczniów i nauczycieli trwającej kilka lat, które spędzili razem w naszej szkole</vt:lpstr>
      <vt:lpstr>Dziękujemy za uwagę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2021-01-24T17:02:48Z</dcterms:created>
  <dcterms:modified xsi:type="dcterms:W3CDTF">2021-09-20T07:01:53Z</dcterms:modified>
</cp:coreProperties>
</file>