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A01C6-BFFA-433E-A2F5-D8EABCBF3518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4E21-88C2-463A-A0C8-5D9D2DB614A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Dyskalkulia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dirty="0" smtClean="0"/>
              <a:t>Jest specyficznym zaburzeniem rozwojowym, o podłożu biologicznym</a:t>
            </a:r>
            <a:r>
              <a:rPr lang="pl-PL" dirty="0" smtClean="0"/>
              <a:t>, które głęboko wpływa na naukę, związaną z matematyką i arytmetyką. Wiele razy jest ona definiowana jako "dysleksja matematyczna". Kondycja ta jest niezależna od poziomu inteligencji dziecka i stosowanych metod nauczania. Trudność jest skoncentrowana wokół zdolności interpretowania symboli numerycznych i działań arytmetycznych, takich jak dodawanie, odejmowanie, mnożenie i dzielenie. Dziecko, które cierpi z powodu dyskalkulii, będzie </a:t>
            </a:r>
            <a:r>
              <a:rPr lang="pl-PL" b="1" dirty="0" smtClean="0"/>
              <a:t>mylić cyfry i znaki i nie będzie umiało wykonać obliczeń umysłowych, ani rozpracować abstrakcyjnych idei.</a:t>
            </a:r>
            <a:r>
              <a:rPr lang="pl-PL" dirty="0" smtClean="0"/>
              <a:t> Dzieci z dyskalkulią mają trudności z wykonaniem zadań i prac domowych.</a:t>
            </a:r>
          </a:p>
          <a:p>
            <a:pPr algn="ctr">
              <a:buNone/>
            </a:pPr>
            <a:r>
              <a:rPr lang="pl-PL" b="1" dirty="0" smtClean="0"/>
              <a:t>Dyskalkulia może być zdefiniowana, jako dysfunkcja połączeń nerwowych, które przetwarzają język numeryczny</a:t>
            </a:r>
            <a:r>
              <a:rPr lang="pl-PL" dirty="0" smtClean="0"/>
              <a:t>, utrudniając dostęp i przetwarzanie informacji numerycznej.</a:t>
            </a:r>
          </a:p>
          <a:p>
            <a:pPr algn="ctr">
              <a:buNone/>
            </a:pPr>
            <a:r>
              <a:rPr lang="pl-PL" dirty="0" smtClean="0"/>
              <a:t>Częstość występowania dyskalkulii w środowisku szkolnym wynosi około 3 do 6%, z podobnym rozkładem pomiędzy chłopcami i dziewczętami.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chemeClr val="tx2"/>
                </a:solidFill>
              </a:rPr>
              <a:t>dyskalkulia </a:t>
            </a:r>
            <a:r>
              <a:rPr lang="pl-PL" b="1" dirty="0" err="1" smtClean="0">
                <a:solidFill>
                  <a:schemeClr val="tx2"/>
                </a:solidFill>
              </a:rPr>
              <a:t>proktognostyczna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 smtClean="0"/>
              <a:t>(wykonawcza) to zaburzenie manipulowania konkretnymi lub obrazkowymi obiektami w celach matematycznych. Pojawiają się trudności z uszeregowaniem obiektów wg kolejności rosnącej lub malejącej, problemy ze wskazywaniem, który z obiektów jest mniejszy, większy, a które obiekty są tej samej wielkości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Objawy dyskalkulii w wieku przedszkolnym</a:t>
            </a: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pl-PL" sz="5600" dirty="0" smtClean="0"/>
              <a:t>Trudności </a:t>
            </a:r>
            <a:r>
              <a:rPr lang="pl-PL" sz="5600" b="1" dirty="0" smtClean="0"/>
              <a:t>w uczeniu się liczenia.</a:t>
            </a:r>
          </a:p>
          <a:p>
            <a:pPr algn="ctr"/>
            <a:r>
              <a:rPr lang="pl-PL" sz="5600" dirty="0" smtClean="0"/>
              <a:t>Problemy związane ze </a:t>
            </a:r>
            <a:r>
              <a:rPr lang="pl-PL" sz="5600" b="1" dirty="0" smtClean="0"/>
              <a:t>zrozumieniem </a:t>
            </a:r>
            <a:r>
              <a:rPr lang="pl-PL" sz="5600" b="1" dirty="0" smtClean="0"/>
              <a:t>liczb</a:t>
            </a:r>
            <a:endParaRPr lang="pl-PL" sz="5600" dirty="0" smtClean="0"/>
          </a:p>
          <a:p>
            <a:pPr algn="ctr"/>
            <a:r>
              <a:rPr lang="pl-PL" sz="5600" b="1" dirty="0" smtClean="0"/>
              <a:t>Niezdolność do klasyfikowania i mierzenia:</a:t>
            </a:r>
          </a:p>
          <a:p>
            <a:pPr algn="ctr"/>
            <a:r>
              <a:rPr lang="pl-PL" sz="5600" dirty="0" smtClean="0"/>
              <a:t>Trudno powiązać numer z sytuacją w prawdziwym życiu, na przykład połączyć liczbę "2" z możliwością posiadania 2 cukierków, 2 książek, 2 talerzy, itp.</a:t>
            </a:r>
          </a:p>
          <a:p>
            <a:pPr algn="ctr"/>
            <a:r>
              <a:rPr lang="pl-PL" sz="5600" b="1" dirty="0" smtClean="0"/>
              <a:t>Problemy z rozpoznawaniem symboli związanych z numerami</a:t>
            </a:r>
          </a:p>
          <a:p>
            <a:pPr algn="ctr"/>
            <a:r>
              <a:rPr lang="pl-PL" sz="5600" b="1" dirty="0" smtClean="0"/>
              <a:t>Błędy </a:t>
            </a:r>
            <a:r>
              <a:rPr lang="pl-PL" sz="5600" b="1" dirty="0" smtClean="0"/>
              <a:t>pisemne</a:t>
            </a:r>
          </a:p>
          <a:p>
            <a:pPr algn="ctr"/>
            <a:r>
              <a:rPr lang="pl-PL" sz="5600" b="1" dirty="0" smtClean="0"/>
              <a:t>Niepoprawne symbole: </a:t>
            </a:r>
            <a:r>
              <a:rPr lang="pl-PL" sz="5600" dirty="0" smtClean="0"/>
              <a:t>na </a:t>
            </a:r>
            <a:r>
              <a:rPr lang="pl-PL" sz="5600" dirty="0" smtClean="0"/>
              <a:t>przykład, mylenie 9 z 6 lub 3 z 8. </a:t>
            </a:r>
          </a:p>
          <a:p>
            <a:pPr algn="ctr"/>
            <a:r>
              <a:rPr lang="pl-PL" sz="5600" b="1" dirty="0" smtClean="0"/>
              <a:t>Odwracanie </a:t>
            </a:r>
            <a:r>
              <a:rPr lang="pl-PL" sz="5600" b="1" dirty="0" smtClean="0"/>
              <a:t>numeru podczas </a:t>
            </a:r>
            <a:r>
              <a:rPr lang="pl-PL" sz="5600" b="1" dirty="0" smtClean="0"/>
              <a:t>pisania: </a:t>
            </a:r>
            <a:r>
              <a:rPr lang="pl-PL" sz="5600" dirty="0" smtClean="0"/>
              <a:t>Pisanie </a:t>
            </a:r>
            <a:r>
              <a:rPr lang="pl-PL" sz="5600" dirty="0" smtClean="0"/>
              <a:t>numeru do góry nogami.</a:t>
            </a:r>
          </a:p>
          <a:p>
            <a:pPr algn="ctr"/>
            <a:r>
              <a:rPr lang="pl-PL" sz="5600" b="1" dirty="0" smtClean="0"/>
              <a:t>Błędy dźwiękowe:</a:t>
            </a:r>
          </a:p>
          <a:p>
            <a:pPr algn="ctr"/>
            <a:r>
              <a:rPr lang="pl-PL" sz="5600" dirty="0" smtClean="0"/>
              <a:t>Mylenie numerów, które brzmią podobnie, jak " dwa "i" trzy "</a:t>
            </a:r>
          </a:p>
          <a:p>
            <a:pPr algn="ctr"/>
            <a:r>
              <a:rPr lang="pl-PL" sz="5600" b="1" dirty="0" smtClean="0"/>
              <a:t>Objawy przy porządkowaniu lub sekwencjonowaniu numerów:</a:t>
            </a:r>
          </a:p>
          <a:p>
            <a:pPr algn="ctr"/>
            <a:r>
              <a:rPr lang="pl-PL" sz="5600" dirty="0" smtClean="0"/>
              <a:t>Powtórz liczbę dwa lub więcej razy. </a:t>
            </a:r>
          </a:p>
          <a:p>
            <a:pPr algn="ctr"/>
            <a:r>
              <a:rPr lang="pl-PL" sz="5600" dirty="0" smtClean="0"/>
              <a:t>Kiedy powiemy dziecku z dyskalkulią, </a:t>
            </a:r>
            <a:r>
              <a:rPr lang="pl-PL" sz="5600" b="1" dirty="0" smtClean="0"/>
              <a:t>aby policzyło do 5 i </a:t>
            </a:r>
            <a:r>
              <a:rPr lang="pl-PL" sz="5600" b="1" dirty="0" smtClean="0"/>
              <a:t>przestało </a:t>
            </a:r>
            <a:r>
              <a:rPr lang="pl-PL" sz="5600" dirty="0" smtClean="0"/>
              <a:t>wiele </a:t>
            </a:r>
            <a:r>
              <a:rPr lang="pl-PL" sz="5600" dirty="0" smtClean="0"/>
              <a:t>razy nie zdają sobie sprawy z osiągniętego limitu i liczą dalej. </a:t>
            </a:r>
          </a:p>
          <a:p>
            <a:pPr algn="ctr"/>
            <a:r>
              <a:rPr lang="pl-PL" sz="5600" b="1" dirty="0" smtClean="0"/>
              <a:t>Pominięcie: </a:t>
            </a:r>
            <a:r>
              <a:rPr lang="pl-PL" sz="5600" dirty="0" smtClean="0"/>
              <a:t>To </a:t>
            </a:r>
            <a:r>
              <a:rPr lang="pl-PL" sz="5600" dirty="0" smtClean="0"/>
              <a:t>jest dość powszechne. Dziecko często zapomina jednego lub więcej numerów w serii. </a:t>
            </a:r>
          </a:p>
          <a:p>
            <a:pPr algn="ctr"/>
            <a:r>
              <a:rPr lang="pl-PL" sz="5600" b="1" dirty="0" smtClean="0"/>
              <a:t>Objawy związane z sekwencjonowaniem:</a:t>
            </a:r>
          </a:p>
          <a:p>
            <a:pPr algn="ctr"/>
            <a:r>
              <a:rPr lang="pl-PL" sz="5600" dirty="0" smtClean="0"/>
              <a:t>Inna cecha dyskalkulii jest widoczna, gdy pytamy dziecko, aby rozpoczęło odliczanie od 4, na przykład. Dziecko nie jest w stanie rozpocząć liczenia od tego numeru, musi ono powiedzieć pełną sekwencją, pisząc lub wymawiając poprzednie numery do siebie </a:t>
            </a:r>
          </a:p>
          <a:p>
            <a:pPr algn="ctr"/>
            <a:r>
              <a:rPr lang="pl-PL" sz="5600" b="1" dirty="0" smtClean="0"/>
              <a:t>Ciężko im sklasyfikować </a:t>
            </a:r>
            <a:r>
              <a:rPr lang="pl-PL" sz="5600" b="1" dirty="0" smtClean="0"/>
              <a:t>obiekty </a:t>
            </a:r>
            <a:r>
              <a:rPr lang="pl-PL" sz="5600" dirty="0" smtClean="0"/>
              <a:t>według </a:t>
            </a:r>
            <a:r>
              <a:rPr lang="pl-PL" sz="5600" dirty="0" smtClean="0"/>
              <a:t>kształtu i wielkości.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FF0000"/>
                </a:solidFill>
              </a:rPr>
              <a:t>Objawy dyskalkulii dziecka w szkole podstawowej</a:t>
            </a:r>
            <a:endParaRPr lang="pl-PL" sz="32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l-PL" b="1" dirty="0" smtClean="0"/>
              <a:t>problemy z rozpoznawaniem symboli </a:t>
            </a:r>
            <a:r>
              <a:rPr lang="pl-PL" b="1" dirty="0" smtClean="0"/>
              <a:t>matematycznych: </a:t>
            </a:r>
            <a:r>
              <a:rPr lang="pl-PL" dirty="0" smtClean="0"/>
              <a:t>Mylą </a:t>
            </a:r>
            <a:r>
              <a:rPr lang="pl-PL" dirty="0" smtClean="0"/>
              <a:t>one znak + z - i nie mogą używać tych lub innych symboli poprawnie. </a:t>
            </a:r>
          </a:p>
          <a:p>
            <a:r>
              <a:rPr lang="pl-PL" dirty="0" smtClean="0"/>
              <a:t>Niezdolne do nauki lub zapamiętania </a:t>
            </a:r>
            <a:r>
              <a:rPr lang="pl-PL" b="1" dirty="0" smtClean="0"/>
              <a:t>podstawowych struktur </a:t>
            </a:r>
            <a:r>
              <a:rPr lang="pl-PL" b="1" dirty="0" smtClean="0"/>
              <a:t>matematycznych, j</a:t>
            </a:r>
            <a:r>
              <a:rPr lang="pl-PL" dirty="0" smtClean="0"/>
              <a:t>ak </a:t>
            </a:r>
            <a:r>
              <a:rPr lang="pl-PL" dirty="0" smtClean="0"/>
              <a:t>1+2=3. </a:t>
            </a:r>
          </a:p>
          <a:p>
            <a:r>
              <a:rPr lang="pl-PL" dirty="0" smtClean="0"/>
              <a:t>Nie są one w stanie rozpoznać słowa takich jak </a:t>
            </a:r>
            <a:r>
              <a:rPr lang="pl-PL" b="1" dirty="0" smtClean="0"/>
              <a:t>"więcej niż" lub "mniej niż".</a:t>
            </a:r>
          </a:p>
          <a:p>
            <a:r>
              <a:rPr lang="pl-PL" dirty="0" smtClean="0"/>
              <a:t>Zwykle używają </a:t>
            </a:r>
            <a:r>
              <a:rPr lang="pl-PL" b="1" dirty="0" smtClean="0"/>
              <a:t>palców do </a:t>
            </a:r>
            <a:r>
              <a:rPr lang="pl-PL" b="1" dirty="0" smtClean="0"/>
              <a:t>liczenia</a:t>
            </a:r>
            <a:endParaRPr lang="pl-PL" dirty="0" smtClean="0"/>
          </a:p>
          <a:p>
            <a:r>
              <a:rPr lang="pl-PL" dirty="0" smtClean="0"/>
              <a:t>Trudności z nauką i zapamiętaniem procedur lub </a:t>
            </a:r>
            <a:r>
              <a:rPr lang="pl-PL" b="1" dirty="0" smtClean="0"/>
              <a:t>zasad dla prostych problemów</a:t>
            </a:r>
          </a:p>
          <a:p>
            <a:r>
              <a:rPr lang="pl-PL" dirty="0" smtClean="0"/>
              <a:t>.Rozpoczynają </a:t>
            </a:r>
            <a:r>
              <a:rPr lang="pl-PL" b="1" dirty="0" smtClean="0"/>
              <a:t>zadania w złej </a:t>
            </a:r>
            <a:r>
              <a:rPr lang="pl-PL" b="1" dirty="0" smtClean="0"/>
              <a:t>kolejności </a:t>
            </a:r>
            <a:r>
              <a:rPr lang="pl-PL" dirty="0" smtClean="0"/>
              <a:t>Na </a:t>
            </a:r>
            <a:r>
              <a:rPr lang="pl-PL" dirty="0" smtClean="0"/>
              <a:t>przykład, podczas dodawania lub odejmowania </a:t>
            </a:r>
            <a:r>
              <a:rPr lang="pl-PL" dirty="0" err="1" smtClean="0"/>
              <a:t>zacznają</a:t>
            </a:r>
            <a:r>
              <a:rPr lang="pl-PL" dirty="0" smtClean="0"/>
              <a:t> z prawej, zamiast z lewej strony. </a:t>
            </a:r>
          </a:p>
          <a:p>
            <a:r>
              <a:rPr lang="pl-PL" b="1" dirty="0" smtClean="0"/>
              <a:t>Mają trudności z uporządkowaniem </a:t>
            </a:r>
            <a:r>
              <a:rPr lang="pl-PL" b="1" dirty="0" smtClean="0"/>
              <a:t>zadań: </a:t>
            </a:r>
            <a:r>
              <a:rPr lang="pl-PL" dirty="0" smtClean="0"/>
              <a:t>Na </a:t>
            </a:r>
            <a:r>
              <a:rPr lang="pl-PL" dirty="0" smtClean="0"/>
              <a:t>przykład, jeśli w zadaniu jest dodatkowy, poziomy problem, nie wiedzą, jak rozwiązać go w pionie. Możemy zobaczyć kolejny przykład tego objawu podczas mnożenia, gdzie dzieci z dyskalkulią mają trudności z szeregowaniem kolumn liczbowych (pochodnych) w odpowiedniej kolumnie, lub podczas dzielenia, piszą iloraz i umieszczają pierwszy numer po prawej stronie a następnie po lewej, odwracając odpowiedź. </a:t>
            </a:r>
            <a:r>
              <a:rPr lang="pl-PL" dirty="0" smtClean="0"/>
              <a:t>. </a:t>
            </a:r>
            <a:endParaRPr lang="pl-PL" dirty="0" smtClean="0"/>
          </a:p>
          <a:p>
            <a:r>
              <a:rPr lang="pl-PL" b="1" dirty="0" smtClean="0"/>
              <a:t>Problemy z </a:t>
            </a:r>
            <a:r>
              <a:rPr lang="pl-PL" b="1" dirty="0" smtClean="0"/>
              <a:t>rozumowaniem: </a:t>
            </a:r>
            <a:r>
              <a:rPr lang="pl-PL" dirty="0" smtClean="0"/>
              <a:t>Dość </a:t>
            </a:r>
            <a:r>
              <a:rPr lang="pl-PL" dirty="0" smtClean="0"/>
              <a:t>częstym błędem jest to, że po odjęciu odpowiedź jest większa, niż oryginalne numery. </a:t>
            </a:r>
          </a:p>
          <a:p>
            <a:r>
              <a:rPr lang="pl-PL" b="1" dirty="0" smtClean="0"/>
              <a:t>Trudności z rozwiązywaniem równań w głowie.</a:t>
            </a:r>
          </a:p>
          <a:p>
            <a:r>
              <a:rPr lang="pl-PL" b="1" dirty="0" smtClean="0"/>
              <a:t>Nie rozumieją mówionych lub podyktowanych zadań.</a:t>
            </a:r>
          </a:p>
          <a:p>
            <a:r>
              <a:rPr lang="pl-PL" dirty="0" smtClean="0"/>
              <a:t>Nie rozumieją głównej idei problemu. Nie są zdolne do wizualizacji wszystkich informacji, które usłyszeli i mają problemy, gdy próbują zarysować wizualizacje. </a:t>
            </a:r>
          </a:p>
          <a:p>
            <a:r>
              <a:rPr lang="pl-PL" b="1" dirty="0" smtClean="0"/>
              <a:t>Objawy związane z charakterystyką procesu rozumowania w problemach </a:t>
            </a:r>
            <a:r>
              <a:rPr lang="pl-PL" b="1" dirty="0" smtClean="0"/>
              <a:t>matematycznych: </a:t>
            </a:r>
            <a:r>
              <a:rPr lang="pl-PL" dirty="0" smtClean="0"/>
              <a:t>Deficyt </a:t>
            </a:r>
            <a:r>
              <a:rPr lang="pl-PL" dirty="0" smtClean="0"/>
              <a:t>reprezentacji mentalnej uniemożliwia im odniesienie się do pojęcia, nie wiedzą jak odróżnić mniej ważne od bardziej ważnych danych. Przede wszystkim mają problemy, gdy zadanie posiada więcej niż jeden krok. </a:t>
            </a:r>
          </a:p>
          <a:p>
            <a:r>
              <a:rPr lang="pl-PL" b="1" dirty="0" smtClean="0"/>
              <a:t>Zwykle mają również bardziej ogólne </a:t>
            </a:r>
            <a:r>
              <a:rPr lang="pl-PL" b="1" dirty="0" smtClean="0"/>
              <a:t>trudności, </a:t>
            </a:r>
            <a:r>
              <a:rPr lang="pl-PL" dirty="0" smtClean="0"/>
              <a:t>takie </a:t>
            </a:r>
            <a:r>
              <a:rPr lang="pl-PL" dirty="0" smtClean="0"/>
              <a:t>jak problemy z powiedzeniem czasu oraz często, łatwiej się gubią, ponieważ mają tendencję do słabej orientacji.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Zabawy do wykorzystania w domu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b="1" dirty="0" smtClean="0"/>
              <a:t>Gotujcie </a:t>
            </a:r>
            <a:r>
              <a:rPr lang="pl-PL" b="1" dirty="0" smtClean="0"/>
              <a:t>razem: </a:t>
            </a:r>
            <a:r>
              <a:rPr lang="pl-PL" dirty="0" smtClean="0"/>
              <a:t>oboje </a:t>
            </a:r>
            <a:r>
              <a:rPr lang="pl-PL" dirty="0" smtClean="0"/>
              <a:t>spójrzcie na przepis, do którego będziecie nawiązywać i poproście dziecko, aby było odpowiedzialne za składniki, potrzebne do gotowania. Na przykład, potrzeba 1/5 kg soczewicy, 3 marchewki, 2 cebule, 6 kawałków mięsa... Musimy pociąć warzywa na 5 sztuk... </a:t>
            </a:r>
          </a:p>
          <a:p>
            <a:r>
              <a:rPr lang="pl-PL" b="1" dirty="0" smtClean="0"/>
              <a:t>Zabawy z </a:t>
            </a:r>
            <a:r>
              <a:rPr lang="pl-PL" b="1" dirty="0" smtClean="0"/>
              <a:t>zegarem </a:t>
            </a:r>
            <a:r>
              <a:rPr lang="pl-PL" dirty="0" smtClean="0"/>
              <a:t>: </a:t>
            </a:r>
            <a:r>
              <a:rPr lang="pl-PL" dirty="0" smtClean="0"/>
              <a:t>dziecko jest odpowiedzialne za powiadomienie o </a:t>
            </a:r>
            <a:r>
              <a:rPr lang="pl-PL" dirty="0" smtClean="0"/>
              <a:t>konkretnym </a:t>
            </a:r>
            <a:r>
              <a:rPr lang="pl-PL" dirty="0" smtClean="0"/>
              <a:t>czasie, świętuj, kiedy dobrze wykona zadanie i z tego, jak bardzo jest odpowiedzialne. </a:t>
            </a:r>
          </a:p>
          <a:p>
            <a:r>
              <a:rPr lang="pl-PL" b="1" dirty="0" smtClean="0"/>
              <a:t>Idźcie na </a:t>
            </a:r>
            <a:r>
              <a:rPr lang="pl-PL" b="1" dirty="0" smtClean="0"/>
              <a:t>zakupy</a:t>
            </a:r>
            <a:r>
              <a:rPr lang="pl-PL" dirty="0" smtClean="0"/>
              <a:t>: </a:t>
            </a:r>
            <a:r>
              <a:rPr lang="pl-PL" dirty="0" smtClean="0"/>
              <a:t>niech pomoże zrobić zakupy, możecie grać w gry, jak np. to oni są odpowiedzialny za listę zakupów i rzeczy, które musicie kupić, identyfikując co i ile rzeczy jest na liście oraz powiadom ich, że muszą samodzielnie włożyć je do koszyka. </a:t>
            </a:r>
          </a:p>
          <a:p>
            <a:r>
              <a:rPr lang="pl-PL" b="1" dirty="0" smtClean="0"/>
              <a:t>Zadawaj pytania o </a:t>
            </a:r>
            <a:r>
              <a:rPr lang="pl-PL" b="1" dirty="0" smtClean="0"/>
              <a:t>ceny </a:t>
            </a:r>
            <a:r>
              <a:rPr lang="pl-PL" dirty="0" smtClean="0"/>
              <a:t>: </a:t>
            </a:r>
            <a:r>
              <a:rPr lang="pl-PL" dirty="0" smtClean="0"/>
              <a:t>jeżeli chcemy zaoszczędzić, ile i które z jogurtów powinniśmy kupić, te po 1zł, czy te po 1.30zł? Świętuj, gdy uda wam się kupić więcej a taniej. </a:t>
            </a:r>
          </a:p>
          <a:p>
            <a:r>
              <a:rPr lang="pl-PL" b="1" dirty="0" smtClean="0"/>
              <a:t>Zagraj w </a:t>
            </a:r>
            <a:r>
              <a:rPr lang="pl-PL" b="1" dirty="0" smtClean="0"/>
              <a:t>stos</a:t>
            </a:r>
            <a:r>
              <a:rPr lang="pl-PL" dirty="0" smtClean="0"/>
              <a:t>: </a:t>
            </a:r>
            <a:r>
              <a:rPr lang="pl-PL" dirty="0" smtClean="0"/>
              <a:t>stwórz małe stosy z kamieni, grochu lub </a:t>
            </a:r>
            <a:r>
              <a:rPr lang="pl-PL" dirty="0" err="1" smtClean="0"/>
              <a:t>naprzemieniennie</a:t>
            </a:r>
            <a:r>
              <a:rPr lang="pl-PL" dirty="0" smtClean="0"/>
              <a:t>, dziecko musi zgadnąć, który stos zawiera więcej przedmiotów. Może również spróbować zgadnąć, ile kamieni jest w stosie. Liczcie je razem, ten kto jest bliższy poprawnej liczbie, wygrywa.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Zabawy do wykorzystania w domu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sz="3400" b="1" dirty="0" smtClean="0"/>
              <a:t>Zagraj w liczenie </a:t>
            </a:r>
            <a:r>
              <a:rPr lang="pl-PL" sz="3400" b="1" dirty="0" smtClean="0"/>
              <a:t>czegoś </a:t>
            </a:r>
            <a:r>
              <a:rPr lang="pl-PL" sz="3400" dirty="0" smtClean="0"/>
              <a:t>: </a:t>
            </a:r>
            <a:r>
              <a:rPr lang="pl-PL" sz="3400" dirty="0" smtClean="0"/>
              <a:t>policz, na przykład, wszystkie czerwone samochody, które widzisz, policz liczbę osób z białymi butami, policz </a:t>
            </a:r>
            <a:r>
              <a:rPr lang="pl-PL" sz="3400" dirty="0" smtClean="0"/>
              <a:t>schody </a:t>
            </a:r>
            <a:r>
              <a:rPr lang="pl-PL" sz="3400" dirty="0" smtClean="0"/>
              <a:t>przy wchodzeniu na górę... </a:t>
            </a:r>
          </a:p>
          <a:p>
            <a:r>
              <a:rPr lang="pl-PL" sz="3400" b="1" dirty="0" smtClean="0"/>
              <a:t>Znajdź </a:t>
            </a:r>
            <a:r>
              <a:rPr lang="pl-PL" sz="3400" b="1" dirty="0" smtClean="0"/>
              <a:t>numery </a:t>
            </a:r>
            <a:r>
              <a:rPr lang="pl-PL" sz="3400" dirty="0" smtClean="0"/>
              <a:t>: </a:t>
            </a:r>
            <a:r>
              <a:rPr lang="pl-PL" sz="3400" dirty="0" smtClean="0"/>
              <a:t>podczas spacerowania, możesz zagrać w "znajdowanie numerów" np. znajdź numer "7", oboje musicie szukać za tym numerem na ulicy, numerach rejestracyjnych itd. </a:t>
            </a:r>
          </a:p>
          <a:p>
            <a:r>
              <a:rPr lang="pl-PL" sz="3400" b="1" dirty="0" smtClean="0"/>
              <a:t>Graj w zapamiętywanie numerów </a:t>
            </a:r>
            <a:r>
              <a:rPr lang="pl-PL" sz="3400" b="1" dirty="0" smtClean="0"/>
              <a:t>telefonicznych </a:t>
            </a:r>
            <a:r>
              <a:rPr lang="pl-PL" sz="3400" dirty="0" smtClean="0"/>
              <a:t>: </a:t>
            </a:r>
            <a:r>
              <a:rPr lang="pl-PL" sz="3400" dirty="0" smtClean="0"/>
              <a:t>na przykład, trzeba zadzwonić do babci, poproś dziecko, aby zapamiętało pierwsze trzy numery, a ty zapamiętaj resztę. Zadzwońcie razem i jeśli </a:t>
            </a:r>
            <a:r>
              <a:rPr lang="pl-PL" sz="3400" dirty="0" smtClean="0"/>
              <a:t>zrobiliście </a:t>
            </a:r>
            <a:r>
              <a:rPr lang="pl-PL" sz="3400" dirty="0" smtClean="0"/>
              <a:t>to dobrze, świętujcie. </a:t>
            </a:r>
          </a:p>
          <a:p>
            <a:r>
              <a:rPr lang="pl-PL" sz="3400" b="1" dirty="0" smtClean="0"/>
              <a:t>Podzielcie </a:t>
            </a:r>
            <a:r>
              <a:rPr lang="pl-PL" sz="3400" b="1" dirty="0" smtClean="0"/>
              <a:t>rzeczy </a:t>
            </a:r>
            <a:r>
              <a:rPr lang="pl-PL" sz="3400" dirty="0" smtClean="0"/>
              <a:t>: </a:t>
            </a:r>
            <a:r>
              <a:rPr lang="pl-PL" sz="3400" dirty="0" smtClean="0"/>
              <a:t>jest nas czterech, w jaki sposób możemy pociąć kawałek ciasta na cztery równe części? </a:t>
            </a:r>
          </a:p>
          <a:p>
            <a:r>
              <a:rPr lang="pl-PL" sz="3400" b="1" dirty="0" smtClean="0"/>
              <a:t>Nakryj do </a:t>
            </a:r>
            <a:r>
              <a:rPr lang="pl-PL" sz="3400" b="1" dirty="0" smtClean="0"/>
              <a:t>stołu </a:t>
            </a:r>
            <a:r>
              <a:rPr lang="pl-PL" sz="3400" dirty="0" smtClean="0"/>
              <a:t>: </a:t>
            </a:r>
            <a:r>
              <a:rPr lang="pl-PL" sz="3400" dirty="0" smtClean="0"/>
              <a:t>rozdaj talerze, sztućce, kubki, serwetki i chleb. Upewnij się, że zdają sobie sprawę, że ważne jest, aby każda z tych rzeczy znalazła </a:t>
            </a:r>
            <a:r>
              <a:rPr lang="pl-PL" sz="3400" dirty="0" err="1" smtClean="0"/>
              <a:t>sięw</a:t>
            </a:r>
            <a:r>
              <a:rPr lang="pl-PL" sz="3400" dirty="0" smtClean="0"/>
              <a:t> zestawie. </a:t>
            </a:r>
          </a:p>
          <a:p>
            <a:r>
              <a:rPr lang="pl-PL" sz="3400" b="1" dirty="0" smtClean="0"/>
              <a:t>Baw się w </a:t>
            </a:r>
            <a:r>
              <a:rPr lang="pl-PL" sz="3400" b="1" dirty="0" smtClean="0"/>
              <a:t>sklep</a:t>
            </a:r>
            <a:r>
              <a:rPr lang="pl-PL" sz="3400" dirty="0" smtClean="0"/>
              <a:t>: </a:t>
            </a:r>
            <a:r>
              <a:rPr lang="pl-PL" sz="3400" dirty="0" smtClean="0"/>
              <a:t>wyobraź sobie, że dziecko jest sprzedawca sklepu, musi ono wybierać między wszystkich produktami, jakie macie w domu, te, które chce sprzedać w "swoim sklepie". Muszą przypisać każdemu artykułowi cenę i metkę. Ty jesteś klientem. W tej grze, będziesz ćwiczyć ilości, dodawanie, odejmowanie, a nawet jak zarządzać pieniędzmi. Jest to świetny sposób, aby spędzić czas z rodziną i uczyć się razem.</a:t>
            </a:r>
          </a:p>
          <a:p>
            <a:pPr>
              <a:buNone/>
            </a:pPr>
            <a:r>
              <a:rPr lang="pl-PL" sz="3400" dirty="0" smtClean="0"/>
              <a:t>Dyskalkulia jest powiązana z dysleksją, oba zaburzenia są genetyczne i pokazują wspólne deficyty poznawcze, które sprawiają, że trudniej jest nauczyć się odczytywać i rozwiązywać matematykę.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Przykładowe dostosowania dla ucznia posiadającego opinię o dyskalkulii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ukazywanie przydatności matematyki w życiu codziennym;</a:t>
            </a:r>
          </a:p>
          <a:p>
            <a:r>
              <a:rPr lang="pl-PL" dirty="0" smtClean="0"/>
              <a:t>nauczanie </a:t>
            </a:r>
            <a:r>
              <a:rPr lang="pl-PL" dirty="0" err="1" smtClean="0"/>
              <a:t>polisensoryczne</a:t>
            </a:r>
            <a:r>
              <a:rPr lang="pl-PL" dirty="0" smtClean="0"/>
              <a:t> - używanie pomocy dydaktycznych angażujących wszystkie zmysły (rysunki, tabele, schematy, mapy myślowe, haki pamięciowe, podkreślanie najważniejszych informacji, werbalizowanie, używanie kolorów, symboli graficznych itp.);</a:t>
            </a:r>
          </a:p>
          <a:p>
            <a:r>
              <a:rPr lang="pl-PL" dirty="0" smtClean="0"/>
              <a:t>uczenie szacowania;</a:t>
            </a:r>
          </a:p>
          <a:p>
            <a:r>
              <a:rPr lang="pl-PL" dirty="0" smtClean="0"/>
              <a:t>ćwiczenie liczenia pamięciowego;</a:t>
            </a:r>
          </a:p>
          <a:p>
            <a:r>
              <a:rPr lang="pl-PL" dirty="0" smtClean="0"/>
              <a:t>nakłanianie do "głośnego myślenia" podczas rozwiązywania zadań;</a:t>
            </a:r>
          </a:p>
          <a:p>
            <a:r>
              <a:rPr lang="pl-PL" dirty="0" smtClean="0"/>
              <a:t>łączenie wiedzy w logiczną całość, dzielenie jej na porcje łatwo przyswajalne dla ucznia;</a:t>
            </a:r>
          </a:p>
          <a:p>
            <a:r>
              <a:rPr lang="pl-PL" dirty="0" smtClean="0"/>
              <a:t>unikanie oceniania metody, którą uczeń dochodzi do wyniku, nawet jeśli jest "okrężna";</a:t>
            </a:r>
          </a:p>
          <a:p>
            <a:r>
              <a:rPr lang="pl-PL" dirty="0" smtClean="0"/>
              <a:t>zachęcanie do prowadzenia specjalnej książki matematycznej (kolor, rymowanki, mnemoniki, obrazki) do zapisywania ważnych terminów, technik liczenia i myślenia matematycznego, wzorów.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7772400" cy="1470025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Dyskalkulia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6400800" cy="3744416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Dyskalkulia </a:t>
            </a:r>
            <a:r>
              <a:rPr lang="pl-PL" dirty="0" smtClean="0">
                <a:solidFill>
                  <a:schemeClr val="tx1"/>
                </a:solidFill>
              </a:rPr>
              <a:t>oznacza </a:t>
            </a:r>
            <a:r>
              <a:rPr lang="pl-PL" b="1" dirty="0" smtClean="0">
                <a:solidFill>
                  <a:schemeClr val="tx1"/>
                </a:solidFill>
              </a:rPr>
              <a:t>problemy z nauką matematyki</a:t>
            </a:r>
            <a:r>
              <a:rPr lang="pl-PL" dirty="0" smtClean="0">
                <a:solidFill>
                  <a:schemeClr val="tx1"/>
                </a:solidFill>
              </a:rPr>
              <a:t>. Nie są to jednak zwyczajne problemy, z którymi zmaga się większość uczniów, a które zwykle zostają rozwiązane dzięki pomocy nauczyciela i wysiłkowi umysłowemu ze strony dziecka. Dyskalkulia to </a:t>
            </a:r>
            <a:r>
              <a:rPr lang="pl-PL" b="1" dirty="0" smtClean="0">
                <a:solidFill>
                  <a:schemeClr val="tx1"/>
                </a:solidFill>
              </a:rPr>
              <a:t>specyficzne trudności w uczeniu się matematyki</a:t>
            </a:r>
            <a:r>
              <a:rPr lang="pl-PL" dirty="0" smtClean="0">
                <a:solidFill>
                  <a:schemeClr val="tx1"/>
                </a:solidFill>
              </a:rPr>
              <a:t>. Można o nich mówić, gdy u dziecka wystąpiły </a:t>
            </a:r>
            <a:r>
              <a:rPr lang="pl-PL" b="1" dirty="0" smtClean="0">
                <a:solidFill>
                  <a:schemeClr val="tx1"/>
                </a:solidFill>
              </a:rPr>
              <a:t>zaburzenia zdolności matematycznych</a:t>
            </a:r>
            <a:r>
              <a:rPr lang="pl-PL" dirty="0" smtClean="0">
                <a:solidFill>
                  <a:schemeClr val="tx1"/>
                </a:solidFill>
              </a:rPr>
              <a:t>, czyli predyspozycji potrzebnych do rozumienia problemów matematycznych. W konsekwencji nie potrafi ono poradzić sobie nawet z najłatwiejszymi zadaniami. Należy przy tym zaznaczyć, że niski poziom umiejętności matematycznych nie jest związany z rozwojem intelektualnym dziecka - zwykle jest on prawidłowy.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Przyczyny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 smtClean="0"/>
              <a:t>Za przyczynę dyskalkulii uważa się genetyczne (tj. wrodzone) nieprawidłowości w tej części mózgu, w której koncentrują się zdolności matematyczne. Wówczas rozwój procesów psychicznych, zaangażowanych w nabywanie umiejętności matematycznych, przebiega wolniej. Stąd istotne różnice pomiędzy aktualnymi zdolnościami matematycznymi dziecka, a tymi, które są odpowiednie dla jego wieku.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Uwaga!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Dyskalkulię należy odróżnić do </a:t>
            </a:r>
            <a:r>
              <a:rPr lang="pl-PL" b="1" dirty="0" err="1" smtClean="0"/>
              <a:t>pseudodyskalkulii</a:t>
            </a:r>
            <a:r>
              <a:rPr lang="pl-PL" dirty="0" smtClean="0"/>
              <a:t>, która występuje, gdy dziecko nie jest w stanie wykazać swoich potencjalnych zdolności matematycznych wskutek zaburzeń emocjonalnych, choroby fizycznej, zmęczenia czy braków w wiadomościach.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Objawy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Objawy dyskalkulii różnią się w zależności od rodzaju upośledzenia zdolności matematycznych: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tx2"/>
                </a:solidFill>
              </a:rPr>
              <a:t>dyskalkulia werbalna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 smtClean="0"/>
              <a:t>(słowna) - zaburzone zostają zdolności nazywania pojęć i relacji matematycznych. Pojawiają się także trudności z określaniem liczby obiektów i z nazywaniem cyfr i numerów;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chemeClr val="tx2"/>
                </a:solidFill>
              </a:rPr>
              <a:t>dyskalkulia graficzna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 smtClean="0"/>
              <a:t>charakteryzuje się problemami z zapisywaniem symboli matematycznych, a w cięższych przypadkach także liczb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chemeClr val="tx2"/>
                </a:solidFill>
              </a:rPr>
              <a:t>dyskalkulia leksykalna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 smtClean="0"/>
              <a:t>- objawia się zaburzeniem odczytywania symboli matematycznych (cyfr, liczb i znaków matematycznych +, -, x, :, itd.). </a:t>
            </a:r>
          </a:p>
          <a:p>
            <a:pPr algn="ctr">
              <a:buNone/>
            </a:pPr>
            <a:r>
              <a:rPr lang="pl-PL" dirty="0" smtClean="0"/>
              <a:t>W konsekwencji popełnia się błędy przy wybieraniu numeru telefonu czy liczeniu na kalkulatorze, myli się numery autobusów, tramwajów czy peronów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chemeClr val="tx2"/>
                </a:solidFill>
              </a:rPr>
              <a:t>dyskalkulia operacyjna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 smtClean="0"/>
              <a:t>przejawia się zaburzeniem zdolności wykonywania operacji matematycznych. Zamiast dodawania wykonuje się odejmowanie, a zamiast mnożenia, dzielenie itd.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chemeClr val="tx2"/>
                </a:solidFill>
              </a:rPr>
              <a:t>dyskalkulia </a:t>
            </a:r>
            <a:r>
              <a:rPr lang="pl-PL" b="1" dirty="0" err="1" smtClean="0">
                <a:solidFill>
                  <a:schemeClr val="tx2"/>
                </a:solidFill>
              </a:rPr>
              <a:t>ideognostyczna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 smtClean="0"/>
              <a:t>(pojęciowo-wykonawcza) oznacza zaburzenie rozumienia idei matematycznych, relacji niezbędnych do dokonywania obliczeń pamięciowych, trudności w dostrzeganiu zależności liczbowych (np. nierozumienie, że 6 to połowa liczby 12, że 6 jest tym samym co 2x3)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1569</Words>
  <Application>Microsoft Office PowerPoint</Application>
  <PresentationFormat>Pokaz na ekranie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Dyskalkulia</vt:lpstr>
      <vt:lpstr>Dyskalkulia</vt:lpstr>
      <vt:lpstr>Przyczyny</vt:lpstr>
      <vt:lpstr>Uwaga!</vt:lpstr>
      <vt:lpstr>Objawy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Objawy dyskalkulii w wieku przedszkolnym</vt:lpstr>
      <vt:lpstr>Objawy dyskalkulii dziecka w szkole podstawowej</vt:lpstr>
      <vt:lpstr>Zabawy do wykorzystania w domu</vt:lpstr>
      <vt:lpstr>Zabawy do wykorzystania w domu</vt:lpstr>
      <vt:lpstr>Przykładowe dostosowania dla ucznia posiadającego opinię o dyskalkulii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Dyskalkulia</dc:title>
  <dc:creator>Pedagog</dc:creator>
  <cp:lastModifiedBy>Samsung</cp:lastModifiedBy>
  <cp:revision>4</cp:revision>
  <dcterms:created xsi:type="dcterms:W3CDTF">2020-10-29T09:30:55Z</dcterms:created>
  <dcterms:modified xsi:type="dcterms:W3CDTF">2020-10-29T19:50:32Z</dcterms:modified>
</cp:coreProperties>
</file>