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095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9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589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3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20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20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56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77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79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3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96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9D68-316B-4154-8A4B-6C9BE1F9C4C7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43C68-95EE-4F8B-9C41-67B91B6D82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42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60648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Dysortografia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pl-PL" sz="3800" dirty="0">
                <a:solidFill>
                  <a:schemeClr val="tx1"/>
                </a:solidFill>
              </a:rPr>
              <a:t>Dysortografia to rodzaj specyficznego zaburzenia, które polega na niepoprawnym zapisywaniu wyrazów. Ujawnia się w dzieciństwie, w pierwszych latach nauki i może przejawiać się poprzez: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3800" dirty="0">
                <a:solidFill>
                  <a:schemeClr val="tx1"/>
                </a:solidFill>
              </a:rPr>
              <a:t>mylenie zapisu słowa z wymową </a:t>
            </a:r>
            <a:r>
              <a:rPr lang="pl-PL" sz="3800" dirty="0" smtClean="0">
                <a:solidFill>
                  <a:schemeClr val="tx1"/>
                </a:solidFill>
              </a:rPr>
              <a:t>opuszczanie </a:t>
            </a:r>
            <a:r>
              <a:rPr lang="pl-PL" sz="3800" dirty="0">
                <a:solidFill>
                  <a:schemeClr val="tx1"/>
                </a:solidFill>
              </a:rPr>
              <a:t>w zapisie pewnych liter, a niekiedy nawet całych sylab</a:t>
            </a:r>
            <a:r>
              <a:rPr lang="pl-PL" sz="3800" dirty="0" smtClean="0">
                <a:solidFill>
                  <a:schemeClr val="tx1"/>
                </a:solidFill>
              </a:rPr>
              <a:t>,</a:t>
            </a:r>
            <a:endParaRPr lang="pl-PL" sz="3800" dirty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3800" dirty="0">
                <a:solidFill>
                  <a:schemeClr val="tx1"/>
                </a:solidFill>
              </a:rPr>
              <a:t>łączenie rzeczowników z przyimkami </a:t>
            </a:r>
            <a:endParaRPr lang="pl-PL" sz="3800" dirty="0" smtClean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3800" dirty="0" smtClean="0">
                <a:solidFill>
                  <a:schemeClr val="tx1"/>
                </a:solidFill>
              </a:rPr>
              <a:t>mylenie </a:t>
            </a:r>
            <a:r>
              <a:rPr lang="pl-PL" sz="3800" dirty="0">
                <a:solidFill>
                  <a:schemeClr val="tx1"/>
                </a:solidFill>
              </a:rPr>
              <a:t>liter graficznie (np. l-ł lub w lustrzanym odbiciu b-d),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3800" dirty="0">
                <a:solidFill>
                  <a:schemeClr val="tx1"/>
                </a:solidFill>
              </a:rPr>
              <a:t>problemy z zapisywaniem wyrazów zawierających głoski złożone (</a:t>
            </a:r>
            <a:r>
              <a:rPr lang="pl-PL" sz="3800" dirty="0" err="1">
                <a:solidFill>
                  <a:schemeClr val="tx1"/>
                </a:solidFill>
              </a:rPr>
              <a:t>sz</a:t>
            </a:r>
            <a:r>
              <a:rPr lang="pl-PL" sz="3800" dirty="0">
                <a:solidFill>
                  <a:schemeClr val="tx1"/>
                </a:solidFill>
              </a:rPr>
              <a:t>, </a:t>
            </a:r>
            <a:r>
              <a:rPr lang="pl-PL" sz="3800" dirty="0" err="1">
                <a:solidFill>
                  <a:schemeClr val="tx1"/>
                </a:solidFill>
              </a:rPr>
              <a:t>rz</a:t>
            </a:r>
            <a:r>
              <a:rPr lang="pl-PL" sz="3800" dirty="0">
                <a:solidFill>
                  <a:schemeClr val="tx1"/>
                </a:solidFill>
              </a:rPr>
              <a:t>, </a:t>
            </a:r>
            <a:r>
              <a:rPr lang="pl-PL" sz="3800" dirty="0" err="1">
                <a:solidFill>
                  <a:schemeClr val="tx1"/>
                </a:solidFill>
              </a:rPr>
              <a:t>dz</a:t>
            </a:r>
            <a:r>
              <a:rPr lang="pl-PL" sz="3800" dirty="0">
                <a:solidFill>
                  <a:schemeClr val="tx1"/>
                </a:solidFill>
              </a:rPr>
              <a:t> itd.),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3800" dirty="0">
                <a:solidFill>
                  <a:schemeClr val="tx1"/>
                </a:solidFill>
              </a:rPr>
              <a:t>popełnianie klasycznych błędów ortograficznych (o-ó, h-</a:t>
            </a:r>
            <a:r>
              <a:rPr lang="pl-PL" sz="3800" dirty="0" err="1">
                <a:solidFill>
                  <a:schemeClr val="tx1"/>
                </a:solidFill>
              </a:rPr>
              <a:t>ch</a:t>
            </a:r>
            <a:r>
              <a:rPr lang="pl-PL" sz="3800" dirty="0">
                <a:solidFill>
                  <a:schemeClr val="tx1"/>
                </a:solidFill>
              </a:rPr>
              <a:t> itd.)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25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Przyczyny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fontAlgn="base">
              <a:buNone/>
            </a:pPr>
            <a:r>
              <a:rPr lang="pl-PL" dirty="0"/>
              <a:t>Opanowanie umiejętności pisania wymaga odpowiedniego rozwoju funkcji wzrokowych i słuchowych, prawidłowej motoryki małej (składa się na nią sprawność dłoni i palców) i dużej (ogólna sprawność fizyczna), poprawnej mowy pod względem artykulacyjnym, zasobu słownictwa adekwatnego do wieku.</a:t>
            </a:r>
          </a:p>
          <a:p>
            <a:pPr marL="0" indent="0" algn="ctr" fontAlgn="base">
              <a:buNone/>
            </a:pPr>
            <a:r>
              <a:rPr lang="pl-PL" dirty="0"/>
              <a:t>Lekarze nie są zgodni co do przyczyn powstawania dysortografii, ale część z nich jest zdania, że mogą za nią odpowiadać wrodzone bądź nabyte mikrouszkodzenia ośrodkowego układu nerwowego w życiu płodowym lub w trakcie porodu, jeśli np. doszło do komplikacji okołoporodowych.</a:t>
            </a:r>
          </a:p>
          <a:p>
            <a:pPr marL="0" indent="0" fontAlgn="base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81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b="1" dirty="0" smtClean="0">
                <a:solidFill>
                  <a:srgbClr val="FF0000"/>
                </a:solidFill>
              </a:rPr>
              <a:t>Kiedy można podejrzewać, że u dziecka występuje dysortografia?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Kiedy </a:t>
            </a:r>
            <a:r>
              <a:rPr lang="pl-PL" dirty="0"/>
              <a:t>maluch nie odróżnia słuchowo głosek mało kontrastowych albo głosek stanowiących opozycje. Myli głoski dźwięczne z bezdźwięcznymi, np. p:b, t:d, f:w oraz głoski ustne z nosowymi, np. d:n, b:m, e:ę.</a:t>
            </a:r>
          </a:p>
          <a:p>
            <a:r>
              <a:rPr lang="pl-PL" dirty="0"/>
              <a:t>Zaburzenia w pisaniu występują też pod względem miejsca artykulacji, np. s:sz, s:sz:ś, z:ż(rz):ź, c:cz:ć oraz pod względem stopnia zbliżenia narządów mowy, np. ż(</a:t>
            </a:r>
            <a:r>
              <a:rPr lang="pl-PL" dirty="0" err="1"/>
              <a:t>rz</a:t>
            </a:r>
            <a:r>
              <a:rPr lang="pl-PL" dirty="0"/>
              <a:t>):</a:t>
            </a:r>
            <a:r>
              <a:rPr lang="pl-PL" dirty="0" err="1"/>
              <a:t>dż</a:t>
            </a:r>
            <a:r>
              <a:rPr lang="pl-PL" dirty="0"/>
              <a:t>(</a:t>
            </a:r>
            <a:r>
              <a:rPr lang="pl-PL" dirty="0" err="1"/>
              <a:t>drz</a:t>
            </a:r>
            <a:r>
              <a:rPr lang="pl-PL" dirty="0"/>
              <a:t>).</a:t>
            </a:r>
          </a:p>
          <a:p>
            <a:r>
              <a:rPr lang="pl-PL" dirty="0"/>
              <a:t>Kiedy dziecko lepiej realizuje w piśmie i mowie głoski, które różnią się paroma cechami artykulacyjnymi.</a:t>
            </a:r>
          </a:p>
          <a:p>
            <a:r>
              <a:rPr lang="pl-PL" dirty="0"/>
              <a:t>Kiedy dziecko przestawia w słowie głoski i sylaby, opuszcza litery w wyrazach albo dodaje zbędne literki.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77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Istotne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Dzieci z dysortografią, mimo znajomości zasad ortograficznych, nie wiedzą, kiedy pisać „ż”, kiedy „</a:t>
            </a:r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rz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”, kiedy „</a:t>
            </a:r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ch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”, a kiedy „h”, kiedy „e”, a kiedy „ę”, kiedy „o”, a kiedy „ą” albo „</a:t>
            </a:r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ął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”. </a:t>
            </a:r>
            <a:r>
              <a:rPr lang="pl-PL" dirty="0" err="1">
                <a:solidFill>
                  <a:schemeClr val="accent1">
                    <a:lumMod val="75000"/>
                  </a:schemeClr>
                </a:solidFill>
              </a:rPr>
              <a:t>Dysortograficy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często nieprawidłowo nazywają znaki graficzne, np. litera „t” bywa określana jako „ty” albo „te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”.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Reedukacja powinna zatem polegać na zapoznaniu ucznia z pojęciem sylaby, głoski i litery.</a:t>
            </a:r>
          </a:p>
        </p:txBody>
      </p:sp>
    </p:spTree>
    <p:extLst>
      <p:ext uri="{BB962C8B-B14F-4D97-AF65-F5344CB8AC3E}">
        <p14:creationId xmlns:p14="http://schemas.microsoft.com/office/powerpoint/2010/main" val="28185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Jak ćwiczyć?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dirty="0"/>
              <a:t>Ćwiczenia dla </a:t>
            </a:r>
            <a:r>
              <a:rPr lang="pl-PL" dirty="0" err="1"/>
              <a:t>dysortografików</a:t>
            </a:r>
            <a:r>
              <a:rPr lang="pl-PL" dirty="0"/>
              <a:t>, czyli leczenie dysortografii wymaga nie tylko pracy specjalisty, ale również i dużego wysiłku ze strony rodziców. Tylko </a:t>
            </a:r>
            <a:r>
              <a:rPr lang="pl-PL" dirty="0" smtClean="0"/>
              <a:t>sumienne </a:t>
            </a:r>
            <a:r>
              <a:rPr lang="pl-PL" dirty="0"/>
              <a:t>ćwiczenia mogą przynieść efekt. Na pewno logopeda podpowie jakie ćwiczenia zastosować, dodatkowo w domu można dziecko zachęcić poprzez:</a:t>
            </a:r>
          </a:p>
          <a:p>
            <a:pPr algn="ctr"/>
            <a:r>
              <a:rPr lang="pl-PL" dirty="0"/>
              <a:t>uczenie się specjalnych wierszyków, rymowanek i piosenek;</a:t>
            </a:r>
          </a:p>
          <a:p>
            <a:pPr algn="ctr"/>
            <a:r>
              <a:rPr lang="pl-PL" dirty="0"/>
              <a:t>rozwiązywanie ćwiczeń powinno być ciekawe i interesujące, kojarzące się z przyjemnością i zabawą;</a:t>
            </a:r>
          </a:p>
          <a:p>
            <a:pPr algn="ctr"/>
            <a:r>
              <a:rPr lang="pl-PL" dirty="0"/>
              <a:t>czytanie książek z dużą ilością obrazków, kolorowych, zachęcających do przeczytania kolejnej strony, dobrze jest pozwolić dziecku czasem wybrać samemu książeczkę, którą chciałoby przeczytać albo kupować takie, które są o interesującej go tematyce np. lubi zwierzęta to kupić książeczkę o psach, kotach, zwierzątkach w gospodarstwie, lubi samochody to o samochodach, itp</a:t>
            </a:r>
            <a:r>
              <a:rPr lang="pl-PL" dirty="0" smtClean="0"/>
              <a:t>.</a:t>
            </a:r>
          </a:p>
          <a:p>
            <a:pPr algn="ctr"/>
            <a:r>
              <a:rPr lang="pl-PL" dirty="0" smtClean="0"/>
              <a:t>Wszelkie ćwiczenia powinny być postrzegane przez dziecko jak zabawa.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26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Przykładowe dostosowania wymagań edukacyjnych dla ucznia z opinią o dysortografii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pl-PL" dirty="0" smtClean="0"/>
              <a:t>systematyczne sprawdzanie ćwiczeń wykonywanych samodzielnie przez ucznia </a:t>
            </a:r>
          </a:p>
          <a:p>
            <a:pPr algn="ctr"/>
            <a:r>
              <a:rPr lang="pl-PL" dirty="0" smtClean="0"/>
              <a:t>dostosowanie wymagań dotyczy głównie formy sprawdzania i oceniania wiedzy z tego zakresu; zamiast klasycznych dyktand można robić sprawdziany polegające na uzasadnianiu pisowni wyrazów; odwołując się do znajomości zasad ortograficznych, należy oceniać odrębnie merytoryczną stronę pracy i odrębnie poprawność pisowni, nie wpisując tej drugiej oceny do dziennika; </a:t>
            </a:r>
          </a:p>
          <a:p>
            <a:pPr algn="ctr"/>
            <a:r>
              <a:rPr lang="pl-PL" dirty="0" smtClean="0"/>
              <a:t>w żadnym wypadku dysortografia nie uprawnia do zwolnienia ucznia z nauki ortografii i gramatyki;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20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By stwierdzić, że dziecko ma dysortografię trzeba przeprowadzić badanie diagnostyczne, najlepiej w poradni psychologiczno-pedagogicznej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632</Words>
  <Application>Microsoft Office PowerPoint</Application>
  <PresentationFormat>Pokaz na ekranie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Dysortografia </vt:lpstr>
      <vt:lpstr>Przyczyny</vt:lpstr>
      <vt:lpstr>Kiedy można podejrzewać, że u dziecka występuje dysortografia? </vt:lpstr>
      <vt:lpstr>Istotne</vt:lpstr>
      <vt:lpstr>Jak ćwiczyć?</vt:lpstr>
      <vt:lpstr>Przykładowe dostosowania wymagań edukacyjnych dla ucznia z opinią o dysortografii</vt:lpstr>
      <vt:lpstr>Uwaga!!!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Dysortografia</dc:title>
  <dc:creator>Samsung</dc:creator>
  <cp:lastModifiedBy>Samsung</cp:lastModifiedBy>
  <cp:revision>3</cp:revision>
  <dcterms:created xsi:type="dcterms:W3CDTF">2020-10-28T19:27:54Z</dcterms:created>
  <dcterms:modified xsi:type="dcterms:W3CDTF">2020-10-28T19:58:50Z</dcterms:modified>
</cp:coreProperties>
</file>